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00" r:id="rId5"/>
    <p:sldId id="309" r:id="rId6"/>
    <p:sldId id="302" r:id="rId7"/>
    <p:sldId id="306" r:id="rId8"/>
    <p:sldId id="258" r:id="rId9"/>
    <p:sldId id="318" r:id="rId10"/>
    <p:sldId id="282" r:id="rId11"/>
    <p:sldId id="283" r:id="rId12"/>
    <p:sldId id="262" r:id="rId13"/>
    <p:sldId id="259" r:id="rId14"/>
    <p:sldId id="312" r:id="rId15"/>
    <p:sldId id="308" r:id="rId16"/>
    <p:sldId id="285" r:id="rId17"/>
    <p:sldId id="286" r:id="rId18"/>
    <p:sldId id="325" r:id="rId19"/>
    <p:sldId id="287" r:id="rId20"/>
    <p:sldId id="290" r:id="rId21"/>
    <p:sldId id="279" r:id="rId22"/>
    <p:sldId id="316" r:id="rId23"/>
    <p:sldId id="277" r:id="rId24"/>
    <p:sldId id="321" r:id="rId25"/>
    <p:sldId id="264" r:id="rId26"/>
    <p:sldId id="319" r:id="rId27"/>
    <p:sldId id="266" r:id="rId28"/>
    <p:sldId id="311" r:id="rId29"/>
    <p:sldId id="320" r:id="rId30"/>
    <p:sldId id="326" r:id="rId31"/>
    <p:sldId id="293"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9A4"/>
    <a:srgbClr val="FF00FF"/>
    <a:srgbClr val="D85426"/>
    <a:srgbClr val="D85326"/>
    <a:srgbClr val="B2BC36"/>
    <a:srgbClr val="663300"/>
    <a:srgbClr val="868A37"/>
    <a:srgbClr val="E89E85"/>
    <a:srgbClr val="9AA22E"/>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D91AB-5C90-4715-869B-B4B491EBBEEF}" v="69" dt="2023-06-12T10:25:4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86" d="100"/>
          <a:sy n="86" d="100"/>
        </p:scale>
        <p:origin x="533"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90612976704747E-3"/>
          <c:y val="0.15781046745921801"/>
          <c:w val="0.90577920454563521"/>
          <c:h val="0.80400688535839726"/>
        </c:manualLayout>
      </c:layout>
      <c:pieChart>
        <c:varyColors val="1"/>
        <c:ser>
          <c:idx val="0"/>
          <c:order val="0"/>
          <c:tx>
            <c:strRef>
              <c:f>'[Chart in Microsoft PowerPoint]Sheet1'!$B$1</c:f>
              <c:strCache>
                <c:ptCount val="1"/>
                <c:pt idx="0">
                  <c:v>What is in the air?</c:v>
                </c:pt>
              </c:strCache>
            </c:strRef>
          </c:tx>
          <c:spPr>
            <a:effectLst/>
          </c:spPr>
          <c:explosion val="7"/>
          <c:dPt>
            <c:idx val="0"/>
            <c:bubble3D val="0"/>
            <c:spPr>
              <a:solidFill>
                <a:schemeClr val="accent4">
                  <a:lumMod val="60000"/>
                  <a:lumOff val="40000"/>
                </a:schemeClr>
              </a:solidFill>
              <a:ln>
                <a:noFill/>
              </a:ln>
              <a:effectLst/>
            </c:spPr>
            <c:extLst>
              <c:ext xmlns:c16="http://schemas.microsoft.com/office/drawing/2014/chart" uri="{C3380CC4-5D6E-409C-BE32-E72D297353CC}">
                <c16:uniqueId val="{00000001-5572-4514-A6E0-E8F5A2B6F80D}"/>
              </c:ext>
            </c:extLst>
          </c:dPt>
          <c:dPt>
            <c:idx val="1"/>
            <c:bubble3D val="0"/>
            <c:spPr>
              <a:solidFill>
                <a:srgbClr val="3E69A4"/>
              </a:solidFill>
              <a:ln>
                <a:noFill/>
              </a:ln>
              <a:effectLst/>
            </c:spPr>
            <c:extLst>
              <c:ext xmlns:c16="http://schemas.microsoft.com/office/drawing/2014/chart" uri="{C3380CC4-5D6E-409C-BE32-E72D297353CC}">
                <c16:uniqueId val="{00000003-5572-4514-A6E0-E8F5A2B6F80D}"/>
              </c:ext>
            </c:extLst>
          </c:dPt>
          <c:dPt>
            <c:idx val="2"/>
            <c:bubble3D val="0"/>
            <c:spPr>
              <a:solidFill>
                <a:srgbClr val="92D050"/>
              </a:solidFill>
              <a:ln>
                <a:noFill/>
              </a:ln>
              <a:effectLst/>
            </c:spPr>
            <c:extLst>
              <c:ext xmlns:c16="http://schemas.microsoft.com/office/drawing/2014/chart" uri="{C3380CC4-5D6E-409C-BE32-E72D297353CC}">
                <c16:uniqueId val="{00000005-5572-4514-A6E0-E8F5A2B6F80D}"/>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5572-4514-A6E0-E8F5A2B6F80D}"/>
              </c:ext>
            </c:extLst>
          </c:dPt>
          <c:dPt>
            <c:idx val="4"/>
            <c:bubble3D val="0"/>
            <c:spPr>
              <a:solidFill>
                <a:schemeClr val="accent4">
                  <a:lumMod val="60000"/>
                </a:schemeClr>
              </a:solidFill>
              <a:ln>
                <a:noFill/>
              </a:ln>
              <a:effectLst/>
            </c:spPr>
            <c:extLst>
              <c:ext xmlns:c16="http://schemas.microsoft.com/office/drawing/2014/chart" uri="{C3380CC4-5D6E-409C-BE32-E72D297353CC}">
                <c16:uniqueId val="{00000009-5572-4514-A6E0-E8F5A2B6F80D}"/>
              </c:ext>
            </c:extLst>
          </c:dPt>
          <c:dPt>
            <c:idx val="5"/>
            <c:bubble3D val="0"/>
            <c:spPr>
              <a:solidFill>
                <a:schemeClr val="accent6">
                  <a:lumMod val="60000"/>
                </a:schemeClr>
              </a:solidFill>
              <a:ln>
                <a:noFill/>
              </a:ln>
              <a:effectLst/>
            </c:spPr>
            <c:extLst>
              <c:ext xmlns:c16="http://schemas.microsoft.com/office/drawing/2014/chart" uri="{C3380CC4-5D6E-409C-BE32-E72D297353CC}">
                <c16:uniqueId val="{0000000B-5572-4514-A6E0-E8F5A2B6F80D}"/>
              </c:ext>
            </c:extLst>
          </c:dPt>
          <c:dPt>
            <c:idx val="6"/>
            <c:bubble3D val="0"/>
            <c:spPr>
              <a:solidFill>
                <a:schemeClr val="accent2">
                  <a:lumMod val="80000"/>
                  <a:lumOff val="20000"/>
                </a:schemeClr>
              </a:solidFill>
              <a:ln>
                <a:noFill/>
              </a:ln>
              <a:effectLst/>
            </c:spPr>
            <c:extLst>
              <c:ext xmlns:c16="http://schemas.microsoft.com/office/drawing/2014/chart" uri="{C3380CC4-5D6E-409C-BE32-E72D297353CC}">
                <c16:uniqueId val="{0000000D-5572-4514-A6E0-E8F5A2B6F80D}"/>
              </c:ext>
            </c:extLst>
          </c:dPt>
          <c:dLbls>
            <c:delete val="1"/>
          </c:dLbls>
          <c:cat>
            <c:strRef>
              <c:f>'[Chart in Microsoft PowerPoint]Sheet1'!$A$2:$A$8</c:f>
              <c:strCache>
                <c:ptCount val="7"/>
                <c:pt idx="0">
                  <c:v>Nitrogen</c:v>
                </c:pt>
                <c:pt idx="1">
                  <c:v>Oxygen</c:v>
                </c:pt>
                <c:pt idx="2">
                  <c:v>Argon</c:v>
                </c:pt>
                <c:pt idx="3">
                  <c:v>Carbon Dioxide</c:v>
                </c:pt>
                <c:pt idx="4">
                  <c:v>Helium</c:v>
                </c:pt>
                <c:pt idx="5">
                  <c:v>Methane</c:v>
                </c:pt>
                <c:pt idx="6">
                  <c:v>Hydrogen</c:v>
                </c:pt>
              </c:strCache>
            </c:strRef>
          </c:cat>
          <c:val>
            <c:numRef>
              <c:f>'[Chart in Microsoft PowerPoint]Sheet1'!$B$2:$B$8</c:f>
              <c:numCache>
                <c:formatCode>0.0000%</c:formatCode>
                <c:ptCount val="7"/>
                <c:pt idx="0">
                  <c:v>0.78</c:v>
                </c:pt>
                <c:pt idx="1">
                  <c:v>0.21</c:v>
                </c:pt>
                <c:pt idx="2">
                  <c:v>9.2999999999999992E-3</c:v>
                </c:pt>
                <c:pt idx="3">
                  <c:v>4.0000000000000002E-4</c:v>
                </c:pt>
                <c:pt idx="4">
                  <c:v>5.0000000000000004E-6</c:v>
                </c:pt>
                <c:pt idx="5">
                  <c:v>1.7E-6</c:v>
                </c:pt>
                <c:pt idx="6">
                  <c:v>4.9999999999999998E-7</c:v>
                </c:pt>
              </c:numCache>
            </c:numRef>
          </c:val>
          <c:extLst>
            <c:ext xmlns:c16="http://schemas.microsoft.com/office/drawing/2014/chart" uri="{C3380CC4-5D6E-409C-BE32-E72D297353CC}">
              <c16:uniqueId val="{0000000E-5572-4514-A6E0-E8F5A2B6F80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2418D-1121-9349-B223-DA84DB7051A6}"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19261-5E1B-B842-8B18-AC808EBDE489}" type="slidenum">
              <a:rPr lang="en-US" smtClean="0"/>
              <a:t>‹#›</a:t>
            </a:fld>
            <a:endParaRPr lang="en-US"/>
          </a:p>
        </p:txBody>
      </p:sp>
    </p:spTree>
    <p:extLst>
      <p:ext uri="{BB962C8B-B14F-4D97-AF65-F5344CB8AC3E}">
        <p14:creationId xmlns:p14="http://schemas.microsoft.com/office/powerpoint/2010/main" val="123214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A4A0E-F910-4FF9-9ECD-28DB1DE2F982}" type="slidenum">
              <a:rPr lang="en-GB" smtClean="0"/>
              <a:t>1</a:t>
            </a:fld>
            <a:endParaRPr lang="en-GB"/>
          </a:p>
        </p:txBody>
      </p:sp>
    </p:spTree>
    <p:extLst>
      <p:ext uri="{BB962C8B-B14F-4D97-AF65-F5344CB8AC3E}">
        <p14:creationId xmlns:p14="http://schemas.microsoft.com/office/powerpoint/2010/main" val="408657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Can you think of some examples of particulates that pollute the air?</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10</a:t>
            </a:fld>
            <a:endParaRPr lang="en-US"/>
          </a:p>
        </p:txBody>
      </p:sp>
    </p:spTree>
    <p:extLst>
      <p:ext uri="{BB962C8B-B14F-4D97-AF65-F5344CB8AC3E}">
        <p14:creationId xmlns:p14="http://schemas.microsoft.com/office/powerpoint/2010/main" val="359519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Back to the gases that make up the air we breathe.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makeup of the air is a perfect balance for us to live</a:t>
            </a:r>
          </a:p>
          <a:p>
            <a:pPr marL="0" indent="0">
              <a:buFont typeface="Arial" panose="020B0604020202020204" pitchFamily="34" charset="0"/>
              <a:buNone/>
            </a:pPr>
            <a:r>
              <a:rPr lang="en-GB" dirty="0"/>
              <a:t>Gases like Oxygen, Carbon Dioxide and Nitrogen are key to our life on earth</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But, it is when there are too much of any of these gases that is bad for us</a:t>
            </a:r>
          </a:p>
        </p:txBody>
      </p:sp>
      <p:sp>
        <p:nvSpPr>
          <p:cNvPr id="4" name="Slide Number Placeholder 3"/>
          <p:cNvSpPr>
            <a:spLocks noGrp="1"/>
          </p:cNvSpPr>
          <p:nvPr>
            <p:ph type="sldNum" sz="quarter" idx="5"/>
          </p:nvPr>
        </p:nvSpPr>
        <p:spPr/>
        <p:txBody>
          <a:bodyPr/>
          <a:lstStyle/>
          <a:p>
            <a:fld id="{C3219261-5E1B-B842-8B18-AC808EBDE489}" type="slidenum">
              <a:rPr lang="en-US" smtClean="0"/>
              <a:t>11</a:t>
            </a:fld>
            <a:endParaRPr lang="en-US"/>
          </a:p>
        </p:txBody>
      </p:sp>
    </p:spTree>
    <p:extLst>
      <p:ext uri="{BB962C8B-B14F-4D97-AF65-F5344CB8AC3E}">
        <p14:creationId xmlns:p14="http://schemas.microsoft.com/office/powerpoint/2010/main" val="386947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a:t>
            </a:r>
            <a:r>
              <a:rPr lang="en-GB" dirty="0"/>
              <a:t>hen there is too much of these gases, they are pollutants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These are the main pollutant gases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12</a:t>
            </a:fld>
            <a:endParaRPr lang="en-US"/>
          </a:p>
        </p:txBody>
      </p:sp>
    </p:spTree>
    <p:extLst>
      <p:ext uri="{BB962C8B-B14F-4D97-AF65-F5344CB8AC3E}">
        <p14:creationId xmlns:p14="http://schemas.microsoft.com/office/powerpoint/2010/main" val="198964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Human actions can cause pollutant gases.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Here are a few ways.</a:t>
            </a: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13</a:t>
            </a:fld>
            <a:endParaRPr lang="en-US"/>
          </a:p>
        </p:txBody>
      </p:sp>
    </p:spTree>
    <p:extLst>
      <p:ext uri="{BB962C8B-B14F-4D97-AF65-F5344CB8AC3E}">
        <p14:creationId xmlns:p14="http://schemas.microsoft.com/office/powerpoint/2010/main" val="141635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latin typeface="Arial" panose="020B0604020202020204" pitchFamily="34" charset="0"/>
                <a:cs typeface="Arial" panose="020B0604020202020204" pitchFamily="34" charset="0"/>
              </a:rPr>
              <a:t>Which of these creates the most pollution in London?</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Cars!</a:t>
            </a:r>
          </a:p>
          <a:p>
            <a:pPr marL="171450" lvl="0" indent="-171450">
              <a:buFont typeface="Arial" panose="020B0604020202020204" pitchFamily="34" charset="0"/>
              <a:buChar char="•"/>
            </a:pPr>
            <a:r>
              <a:rPr lang="en-US" sz="1200" b="0" dirty="0">
                <a:solidFill>
                  <a:schemeClr val="bg1"/>
                </a:solidFill>
                <a:latin typeface="Arial" panose="020B0604020202020204" pitchFamily="34" charset="0"/>
                <a:cs typeface="Arial" panose="020B0604020202020204" pitchFamily="34" charset="0"/>
              </a:rPr>
              <a:t>2.6 million privately owned vehicles in London</a:t>
            </a:r>
          </a:p>
          <a:p>
            <a:pPr marL="0" lv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dirty="0"/>
              <a:t>You might be surprised that cars are higher than planes or factories</a:t>
            </a:r>
          </a:p>
          <a:p>
            <a:pPr marL="0" lvl="0" indent="0">
              <a:buFont typeface="Arial" panose="020B0604020202020204" pitchFamily="34" charset="0"/>
              <a:buNone/>
            </a:pPr>
            <a:endParaRPr lang="en-GB" dirty="0"/>
          </a:p>
          <a:p>
            <a:pPr marL="171450" lvl="0" indent="-171450">
              <a:buFont typeface="Arial" panose="020B0604020202020204" pitchFamily="34" charset="0"/>
              <a:buChar char="•"/>
            </a:pPr>
            <a:r>
              <a:rPr lang="en-GB" dirty="0"/>
              <a:t>Cars v planes</a:t>
            </a:r>
          </a:p>
          <a:p>
            <a:pPr marL="628650" lvl="1" indent="-171450">
              <a:buFont typeface="Arial" panose="020B0604020202020204" pitchFamily="34" charset="0"/>
              <a:buChar char="•"/>
            </a:pPr>
            <a:r>
              <a:rPr lang="en-GB" dirty="0"/>
              <a:t>There are many more cars than planes</a:t>
            </a:r>
          </a:p>
          <a:p>
            <a:pPr marL="628650" lvl="1" indent="-171450">
              <a:buFont typeface="Arial" panose="020B0604020202020204" pitchFamily="34" charset="0"/>
              <a:buChar char="•"/>
            </a:pPr>
            <a:r>
              <a:rPr lang="en-GB" dirty="0"/>
              <a:t>People use cars more than planes</a:t>
            </a:r>
          </a:p>
          <a:p>
            <a:pPr marL="628650" lvl="1" indent="-171450">
              <a:buFont typeface="Arial" panose="020B0604020202020204" pitchFamily="34" charset="0"/>
              <a:buChar char="•"/>
            </a:pPr>
            <a:r>
              <a:rPr lang="en-GB" dirty="0"/>
              <a:t>Unless they are fully occupied, per person cars can create as much pollution as planes over long distances</a:t>
            </a:r>
          </a:p>
          <a:p>
            <a:pPr marL="171450" lvl="0" indent="-171450">
              <a:buFont typeface="Arial" panose="020B0604020202020204" pitchFamily="34" charset="0"/>
              <a:buChar char="•"/>
            </a:pPr>
            <a:r>
              <a:rPr lang="en-GB" dirty="0"/>
              <a:t>Cars v factories</a:t>
            </a:r>
          </a:p>
          <a:p>
            <a:pPr marL="628650" lvl="1" indent="-171450">
              <a:buFont typeface="Arial" panose="020B0604020202020204" pitchFamily="34" charset="0"/>
              <a:buChar char="•"/>
            </a:pPr>
            <a:r>
              <a:rPr lang="en-GB" dirty="0"/>
              <a:t>One factory will produce more pollution than one car</a:t>
            </a:r>
          </a:p>
          <a:p>
            <a:pPr marL="628650" lvl="1" indent="-171450">
              <a:buFont typeface="Arial" panose="020B0604020202020204" pitchFamily="34" charset="0"/>
              <a:buChar char="•"/>
            </a:pPr>
            <a:r>
              <a:rPr lang="en-GB" dirty="0"/>
              <a:t>But there are so many cars in London that overall they produce more pollution</a:t>
            </a:r>
          </a:p>
          <a:p>
            <a:pPr marL="457200" lvl="1"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14</a:t>
            </a:fld>
            <a:endParaRPr lang="en-US"/>
          </a:p>
        </p:txBody>
      </p:sp>
    </p:spTree>
    <p:extLst>
      <p:ext uri="{BB962C8B-B14F-4D97-AF65-F5344CB8AC3E}">
        <p14:creationId xmlns:p14="http://schemas.microsoft.com/office/powerpoint/2010/main" val="127985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Which of these creates 17% of particulate matter pollution in London?</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Fireplaces, from wood/ coal burning in homes, and cooking on gas hobs</a:t>
            </a: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15</a:t>
            </a:fld>
            <a:endParaRPr lang="en-US"/>
          </a:p>
        </p:txBody>
      </p:sp>
    </p:spTree>
    <p:extLst>
      <p:ext uri="{BB962C8B-B14F-4D97-AF65-F5344CB8AC3E}">
        <p14:creationId xmlns:p14="http://schemas.microsoft.com/office/powerpoint/2010/main" val="217882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How do cars create particulate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What is the force between the wheels and the 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Friction!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Little bits of stuff come off the wheels and the road when they are in contact, as well as brake pads when cars slow down, and this is released into the atmosphere</a:t>
            </a:r>
          </a:p>
          <a:p>
            <a:endParaRPr lang="en-GB" dirty="0"/>
          </a:p>
          <a:p>
            <a:r>
              <a:rPr lang="en-GB" dirty="0"/>
              <a:t>Soot and smoke that comes out of the exhaust pipe contains particulate matter</a:t>
            </a:r>
          </a:p>
        </p:txBody>
      </p:sp>
      <p:sp>
        <p:nvSpPr>
          <p:cNvPr id="4" name="Slide Number Placeholder 3"/>
          <p:cNvSpPr>
            <a:spLocks noGrp="1"/>
          </p:cNvSpPr>
          <p:nvPr>
            <p:ph type="sldNum" sz="quarter" idx="5"/>
          </p:nvPr>
        </p:nvSpPr>
        <p:spPr/>
        <p:txBody>
          <a:bodyPr/>
          <a:lstStyle/>
          <a:p>
            <a:fld id="{C3219261-5E1B-B842-8B18-AC808EBDE489}" type="slidenum">
              <a:rPr lang="en-US" smtClean="0"/>
              <a:t>16</a:t>
            </a:fld>
            <a:endParaRPr lang="en-US"/>
          </a:p>
        </p:txBody>
      </p:sp>
    </p:spTree>
    <p:extLst>
      <p:ext uri="{BB962C8B-B14F-4D97-AF65-F5344CB8AC3E}">
        <p14:creationId xmlns:p14="http://schemas.microsoft.com/office/powerpoint/2010/main" val="385203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What is Nitrogen Dioxide? What two gases come together to make it?</a:t>
            </a:r>
          </a:p>
          <a:p>
            <a:pPr marL="171450" indent="-171450">
              <a:buFont typeface="Arial" panose="020B0604020202020204" pitchFamily="34" charset="0"/>
              <a:buChar char="•"/>
            </a:pPr>
            <a:r>
              <a:rPr lang="en-GB" dirty="0"/>
              <a:t>Oxygen</a:t>
            </a:r>
          </a:p>
          <a:p>
            <a:pPr marL="171450" indent="-171450">
              <a:buFont typeface="Arial" panose="020B0604020202020204" pitchFamily="34" charset="0"/>
              <a:buChar char="•"/>
            </a:pPr>
            <a:r>
              <a:rPr lang="en-GB" dirty="0"/>
              <a:t>Nitrogen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Nitrogen Dioxide is one of the most dangerous gases as human activities produce a lot of it and it is very damaging for our body</a:t>
            </a:r>
          </a:p>
          <a:p>
            <a:pPr marL="171450" indent="-171450">
              <a:buFont typeface="Arial" panose="020B0604020202020204" pitchFamily="34" charset="0"/>
              <a:buChar char="•"/>
            </a:pPr>
            <a:r>
              <a:rPr lang="en-GB" dirty="0"/>
              <a:t>A lot of air quality discussion focuses on Nitrogen Dioxide and particulate matter levels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Humans increase the levels of nitrogen dioxide in the atmosphere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17</a:t>
            </a:fld>
            <a:endParaRPr lang="en-US"/>
          </a:p>
        </p:txBody>
      </p:sp>
    </p:spTree>
    <p:extLst>
      <p:ext uri="{BB962C8B-B14F-4D97-AF65-F5344CB8AC3E}">
        <p14:creationId xmlns:p14="http://schemas.microsoft.com/office/powerpoint/2010/main" val="176488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How is nitrogen dioxide created in a car?</a:t>
            </a:r>
          </a:p>
          <a:p>
            <a:pPr marL="171450" indent="-171450">
              <a:buFont typeface="Arial" panose="020B0604020202020204" pitchFamily="34" charset="0"/>
              <a:buChar char="•"/>
            </a:pPr>
            <a:r>
              <a:rPr lang="en-GB" dirty="0"/>
              <a:t>Nitrogen and oxygen react together in a very hot environment – where in the car might that be?</a:t>
            </a:r>
          </a:p>
          <a:p>
            <a:pPr marL="628650" lvl="1" indent="-171450">
              <a:buFont typeface="Arial" panose="020B0604020202020204" pitchFamily="34" charset="0"/>
              <a:buChar char="•"/>
            </a:pPr>
            <a:r>
              <a:rPr lang="en-GB" dirty="0"/>
              <a:t>The engine</a:t>
            </a:r>
          </a:p>
          <a:p>
            <a:pPr marL="171450" lvl="0" indent="-171450">
              <a:buFont typeface="Arial" panose="020B0604020202020204" pitchFamily="34" charset="0"/>
              <a:buChar char="•"/>
            </a:pPr>
            <a:r>
              <a:rPr lang="en-GB" dirty="0"/>
              <a:t>The Nitrogen Dioxide is then released from the exhaust pipe, along with soot particles created from burning the fuel</a:t>
            </a:r>
          </a:p>
          <a:p>
            <a:pPr marL="171450" lvl="0" indent="-171450">
              <a:buFont typeface="Arial" panose="020B0604020202020204" pitchFamily="34" charset="0"/>
              <a:buChar char="•"/>
            </a:pPr>
            <a:r>
              <a:rPr lang="en-GB" dirty="0"/>
              <a:t>Burning diesel creates more of this nitrogen dioxide than burning petrol</a:t>
            </a:r>
          </a:p>
          <a:p>
            <a:pPr marL="171450" lvl="0" indent="-171450">
              <a:buFont typeface="Arial" panose="020B0604020202020204" pitchFamily="34" charset="0"/>
              <a:buChar char="•"/>
            </a:pPr>
            <a:r>
              <a:rPr lang="en-GB" dirty="0"/>
              <a:t>People used to think that diesel engines were better, because they created less carbon dioxide</a:t>
            </a:r>
          </a:p>
        </p:txBody>
      </p:sp>
      <p:sp>
        <p:nvSpPr>
          <p:cNvPr id="4" name="Slide Number Placeholder 3"/>
          <p:cNvSpPr>
            <a:spLocks noGrp="1"/>
          </p:cNvSpPr>
          <p:nvPr>
            <p:ph type="sldNum" sz="quarter" idx="5"/>
          </p:nvPr>
        </p:nvSpPr>
        <p:spPr/>
        <p:txBody>
          <a:bodyPr/>
          <a:lstStyle/>
          <a:p>
            <a:fld id="{C3219261-5E1B-B842-8B18-AC808EBDE489}" type="slidenum">
              <a:rPr lang="en-US" smtClean="0"/>
              <a:t>18</a:t>
            </a:fld>
            <a:endParaRPr lang="en-US"/>
          </a:p>
        </p:txBody>
      </p:sp>
    </p:spTree>
    <p:extLst>
      <p:ext uri="{BB962C8B-B14F-4D97-AF65-F5344CB8AC3E}">
        <p14:creationId xmlns:p14="http://schemas.microsoft.com/office/powerpoint/2010/main" val="415359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engine idling?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Engine idling is when the vehicles engine is running after a vehicle has been stationary for more than 30 seconds</a:t>
            </a:r>
          </a:p>
          <a:p>
            <a:endParaRPr lang="en-US" dirty="0"/>
          </a:p>
          <a:p>
            <a:r>
              <a:rPr lang="en-US" dirty="0"/>
              <a:t>Why might someone idle?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Charging phone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Listening to music</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Waiting for someone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Heating/air conditioning</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Parked illegally</a:t>
            </a:r>
          </a:p>
          <a:p>
            <a:endParaRPr lang="en-US" dirty="0"/>
          </a:p>
          <a:p>
            <a:r>
              <a:rPr lang="en-US" dirty="0"/>
              <a:t>Why is engine idling so bad?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150 balloons of pollution is released by an idling car per minute</a:t>
            </a:r>
          </a:p>
          <a:p>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19</a:t>
            </a:fld>
            <a:endParaRPr lang="en-US"/>
          </a:p>
        </p:txBody>
      </p:sp>
    </p:spTree>
    <p:extLst>
      <p:ext uri="{BB962C8B-B14F-4D97-AF65-F5344CB8AC3E}">
        <p14:creationId xmlns:p14="http://schemas.microsoft.com/office/powerpoint/2010/main" val="22412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9261-5E1B-B842-8B18-AC808EBDE489}" type="slidenum">
              <a:rPr lang="en-US" smtClean="0"/>
              <a:t>2</a:t>
            </a:fld>
            <a:endParaRPr lang="en-US"/>
          </a:p>
        </p:txBody>
      </p:sp>
    </p:spTree>
    <p:extLst>
      <p:ext uri="{BB962C8B-B14F-4D97-AF65-F5344CB8AC3E}">
        <p14:creationId xmlns:p14="http://schemas.microsoft.com/office/powerpoint/2010/main" val="2681058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How can we tell when somewhere is polluted?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You can often smell it</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You might be able to taste it</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Our eyes might be painful</a:t>
            </a:r>
          </a:p>
          <a:p>
            <a:pPr marL="0" indent="0">
              <a:buFont typeface="Arial" panose="020B0604020202020204" pitchFamily="34" charset="0"/>
              <a:buNone/>
            </a:pPr>
            <a:r>
              <a:rPr lang="en-US" dirty="0"/>
              <a:t>It might be harder to </a:t>
            </a:r>
            <a:r>
              <a:rPr lang="en-US" dirty="0" err="1"/>
              <a:t>brethe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can measure if someone is polluted:</a:t>
            </a:r>
          </a:p>
          <a:p>
            <a:pPr marL="0" indent="0">
              <a:buFont typeface="Arial" panose="020B0604020202020204" pitchFamily="34" charset="0"/>
              <a:buNone/>
            </a:pPr>
            <a:r>
              <a:rPr lang="en-US" dirty="0"/>
              <a:t>Measuring pollutant limits over time, e.g. in diffusion tubes that collect pollutant</a:t>
            </a:r>
          </a:p>
          <a:p>
            <a:pPr marL="0" indent="0">
              <a:buFont typeface="Arial" panose="020B0604020202020204" pitchFamily="34" charset="0"/>
              <a:buNone/>
            </a:pPr>
            <a:r>
              <a:rPr lang="en-US" dirty="0"/>
              <a:t>Download air text which alerts you about forecasts for air quality in your area, or alerts you of warnings for changes in air quality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20</a:t>
            </a:fld>
            <a:endParaRPr lang="en-US"/>
          </a:p>
        </p:txBody>
      </p:sp>
    </p:spTree>
    <p:extLst>
      <p:ext uri="{BB962C8B-B14F-4D97-AF65-F5344CB8AC3E}">
        <p14:creationId xmlns:p14="http://schemas.microsoft.com/office/powerpoint/2010/main" val="333737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measure air pollution to determine if it is increasing, and direct what we might need to do to reduce air pollution. </a:t>
            </a:r>
          </a:p>
          <a:p>
            <a:r>
              <a:rPr lang="en-US" dirty="0"/>
              <a:t>In the UK, the government set limits on this.</a:t>
            </a:r>
          </a:p>
          <a:p>
            <a:endParaRPr lang="en-US" dirty="0"/>
          </a:p>
          <a:p>
            <a:r>
              <a:rPr lang="en-US" dirty="0"/>
              <a:t>There are many ways that we can do this.</a:t>
            </a:r>
          </a:p>
          <a:p>
            <a:endParaRPr lang="en-US" dirty="0"/>
          </a:p>
          <a:p>
            <a:r>
              <a:rPr lang="en-US" dirty="0"/>
              <a:t>Diffusion tubes are one way to monitor air pollution.</a:t>
            </a:r>
          </a:p>
          <a:p>
            <a:r>
              <a:rPr lang="en-US" dirty="0"/>
              <a:t>In Lewisham there are 50 diffusion monitoring locations across London.</a:t>
            </a:r>
          </a:p>
          <a:p>
            <a:r>
              <a:rPr lang="en-US" dirty="0"/>
              <a:t>Tubes are attached in a vertical position (like the image) to a lamppost, road sign, railing etc. The material of the tubes means that air can flow through the tube and detects the amount of nitrogen dioxide in the air. They are sent collected after 2-4 weeks and a scientist analyses the results. </a:t>
            </a:r>
          </a:p>
          <a:p>
            <a:endParaRPr lang="en-US" dirty="0"/>
          </a:p>
          <a:p>
            <a:r>
              <a:rPr lang="en-US" dirty="0"/>
              <a:t>Sensor are another way- these measure real time data. Air passes through the sensor and it measures particulates and gases in  the air. The data is stored and can be downloaded from a computer. These are much more expensive.</a:t>
            </a: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21</a:t>
            </a:fld>
            <a:endParaRPr lang="en-US"/>
          </a:p>
        </p:txBody>
      </p:sp>
    </p:spTree>
    <p:extLst>
      <p:ext uri="{BB962C8B-B14F-4D97-AF65-F5344CB8AC3E}">
        <p14:creationId xmlns:p14="http://schemas.microsoft.com/office/powerpoint/2010/main" val="164411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What can pollution do to body?</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Lungs?</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Heart?</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Brain? </a:t>
            </a:r>
            <a:endParaRPr lang="en-US" dirty="0"/>
          </a:p>
        </p:txBody>
      </p:sp>
      <p:sp>
        <p:nvSpPr>
          <p:cNvPr id="4" name="Slide Number Placeholder 3"/>
          <p:cNvSpPr>
            <a:spLocks noGrp="1"/>
          </p:cNvSpPr>
          <p:nvPr>
            <p:ph type="sldNum" sz="quarter" idx="5"/>
          </p:nvPr>
        </p:nvSpPr>
        <p:spPr/>
        <p:txBody>
          <a:bodyPr/>
          <a:lstStyle/>
          <a:p>
            <a:fld id="{C3219261-5E1B-B842-8B18-AC808EBDE489}" type="slidenum">
              <a:rPr lang="en-US" smtClean="0"/>
              <a:t>22</a:t>
            </a:fld>
            <a:endParaRPr lang="en-US"/>
          </a:p>
        </p:txBody>
      </p:sp>
    </p:spTree>
    <p:extLst>
      <p:ext uri="{BB962C8B-B14F-4D97-AF65-F5344CB8AC3E}">
        <p14:creationId xmlns:p14="http://schemas.microsoft.com/office/powerpoint/2010/main" val="96534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up if you have asthma here… yes it’s very common! Asthma is the inflammation and sensitivity of airways that become narrow and clogged with mucus in response to certain triggers.</a:t>
            </a:r>
          </a:p>
          <a:p>
            <a:r>
              <a:rPr lang="en-US" dirty="0"/>
              <a:t>One of these triggers can be pollution. </a:t>
            </a:r>
          </a:p>
          <a:p>
            <a:r>
              <a:rPr lang="en-US" dirty="0"/>
              <a:t>Other causes can be genetics, if your parents have it or if you have other allergy related conditions such as </a:t>
            </a:r>
            <a:r>
              <a:rPr lang="en-US" dirty="0" err="1"/>
              <a:t>hayfever</a:t>
            </a:r>
            <a:r>
              <a:rPr lang="en-US" dirty="0"/>
              <a:t> or food allergies. </a:t>
            </a:r>
          </a:p>
        </p:txBody>
      </p:sp>
      <p:sp>
        <p:nvSpPr>
          <p:cNvPr id="4" name="Slide Number Placeholder 3"/>
          <p:cNvSpPr>
            <a:spLocks noGrp="1"/>
          </p:cNvSpPr>
          <p:nvPr>
            <p:ph type="sldNum" sz="quarter" idx="5"/>
          </p:nvPr>
        </p:nvSpPr>
        <p:spPr/>
        <p:txBody>
          <a:bodyPr/>
          <a:lstStyle/>
          <a:p>
            <a:fld id="{C3219261-5E1B-B842-8B18-AC808EBDE489}" type="slidenum">
              <a:rPr lang="en-US" smtClean="0"/>
              <a:t>23</a:t>
            </a:fld>
            <a:endParaRPr lang="en-US"/>
          </a:p>
        </p:txBody>
      </p:sp>
    </p:spTree>
    <p:extLst>
      <p:ext uri="{BB962C8B-B14F-4D97-AF65-F5344CB8AC3E}">
        <p14:creationId xmlns:p14="http://schemas.microsoft.com/office/powerpoint/2010/main" val="239220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this a map of and what is it mapping?</a:t>
            </a:r>
          </a:p>
          <a:p>
            <a:pPr marL="171450" indent="-171450">
              <a:buFont typeface="Arial" panose="020B0604020202020204" pitchFamily="34" charset="0"/>
              <a:buChar char="•"/>
            </a:pPr>
            <a:r>
              <a:rPr lang="en-US" dirty="0"/>
              <a:t>London</a:t>
            </a:r>
          </a:p>
          <a:p>
            <a:pPr marL="171450" indent="-171450">
              <a:buFont typeface="Arial" panose="020B0604020202020204" pitchFamily="34" charset="0"/>
              <a:buChar char="•"/>
            </a:pPr>
            <a:r>
              <a:rPr lang="en-US" dirty="0"/>
              <a:t>NO2</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Where is NO2 highest and lowest on the map?</a:t>
            </a:r>
          </a:p>
          <a:p>
            <a:pPr marL="171450" indent="-171450">
              <a:buFont typeface="Arial" panose="020B0604020202020204" pitchFamily="34" charset="0"/>
              <a:buChar char="•"/>
            </a:pPr>
            <a:r>
              <a:rPr lang="en-US" dirty="0"/>
              <a:t>Highest in darker part, Central London</a:t>
            </a:r>
          </a:p>
          <a:p>
            <a:pPr marL="171450" indent="-171450">
              <a:buFont typeface="Arial" panose="020B0604020202020204" pitchFamily="34" charset="0"/>
              <a:buChar char="•"/>
            </a:pPr>
            <a:r>
              <a:rPr lang="en-US" dirty="0"/>
              <a:t>Lowest in lighter part, Outer London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are the dark lines?</a:t>
            </a:r>
          </a:p>
          <a:p>
            <a:pPr marL="171450" indent="-171450">
              <a:buFont typeface="Arial" panose="020B0604020202020204" pitchFamily="34" charset="0"/>
              <a:buChar char="•"/>
            </a:pPr>
            <a:r>
              <a:rPr lang="en-US" dirty="0"/>
              <a:t>Roads have the highest pollution in London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are the circular lines the arrows are pointing to?</a:t>
            </a:r>
          </a:p>
          <a:p>
            <a:pPr marL="0" indent="0">
              <a:buFont typeface="Arial" panose="020B0604020202020204" pitchFamily="34" charset="0"/>
              <a:buNone/>
            </a:pPr>
            <a:r>
              <a:rPr lang="en-US" dirty="0"/>
              <a:t>North circular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is the circled dark area on the left?</a:t>
            </a:r>
          </a:p>
          <a:p>
            <a:pPr marL="0" indent="0">
              <a:buFont typeface="Arial" panose="020B0604020202020204" pitchFamily="34" charset="0"/>
              <a:buNone/>
            </a:pPr>
            <a:r>
              <a:rPr lang="en-US" dirty="0"/>
              <a:t>Heathrow airport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Where are we on this map?</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3219261-5E1B-B842-8B18-AC808EBDE489}" type="slidenum">
              <a:rPr lang="en-US" smtClean="0"/>
              <a:t>24</a:t>
            </a:fld>
            <a:endParaRPr lang="en-US"/>
          </a:p>
        </p:txBody>
      </p:sp>
    </p:spTree>
    <p:extLst>
      <p:ext uri="{BB962C8B-B14F-4D97-AF65-F5344CB8AC3E}">
        <p14:creationId xmlns:p14="http://schemas.microsoft.com/office/powerpoint/2010/main" val="200948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dirty="0" err="1"/>
              <a:t>Lewisham</a:t>
            </a:r>
            <a:r>
              <a:rPr lang="en-US" dirty="0"/>
              <a:t> there are areas that have worse air pollution</a:t>
            </a:r>
          </a:p>
          <a:p>
            <a:endParaRPr lang="en-US" dirty="0"/>
          </a:p>
          <a:p>
            <a:r>
              <a:rPr lang="en-US" dirty="0"/>
              <a:t>Where is air quality worse in </a:t>
            </a:r>
            <a:r>
              <a:rPr lang="en-US" dirty="0" err="1"/>
              <a:t>Lewisham</a:t>
            </a:r>
            <a:r>
              <a:rPr lang="en-US" dirty="0"/>
              <a:t>?</a:t>
            </a:r>
          </a:p>
          <a:p>
            <a:pPr marL="171450" indent="-171450">
              <a:buFont typeface="Arial" panose="020B0604020202020204" pitchFamily="34" charset="0"/>
              <a:buChar char="•"/>
            </a:pPr>
            <a:r>
              <a:rPr lang="en-US" dirty="0"/>
              <a:t>Around roads </a:t>
            </a:r>
          </a:p>
        </p:txBody>
      </p:sp>
      <p:sp>
        <p:nvSpPr>
          <p:cNvPr id="4" name="Slide Number Placeholder 3"/>
          <p:cNvSpPr>
            <a:spLocks noGrp="1"/>
          </p:cNvSpPr>
          <p:nvPr>
            <p:ph type="sldNum" sz="quarter" idx="5"/>
          </p:nvPr>
        </p:nvSpPr>
        <p:spPr/>
        <p:txBody>
          <a:bodyPr/>
          <a:lstStyle/>
          <a:p>
            <a:fld id="{C3219261-5E1B-B842-8B18-AC808EBDE489}" type="slidenum">
              <a:rPr lang="en-US" smtClean="0"/>
              <a:t>25</a:t>
            </a:fld>
            <a:endParaRPr lang="en-US"/>
          </a:p>
        </p:txBody>
      </p:sp>
    </p:spTree>
    <p:extLst>
      <p:ext uri="{BB962C8B-B14F-4D97-AF65-F5344CB8AC3E}">
        <p14:creationId xmlns:p14="http://schemas.microsoft.com/office/powerpoint/2010/main" val="1827044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show the focus areas in </a:t>
            </a:r>
            <a:r>
              <a:rPr lang="en-US" dirty="0" err="1"/>
              <a:t>Lewisham</a:t>
            </a:r>
            <a:r>
              <a:rPr lang="en-US" dirty="0"/>
              <a:t>. Focus areas fall around roads. </a:t>
            </a:r>
          </a:p>
        </p:txBody>
      </p:sp>
      <p:sp>
        <p:nvSpPr>
          <p:cNvPr id="4" name="Slide Number Placeholder 3"/>
          <p:cNvSpPr>
            <a:spLocks noGrp="1"/>
          </p:cNvSpPr>
          <p:nvPr>
            <p:ph type="sldNum" sz="quarter" idx="5"/>
          </p:nvPr>
        </p:nvSpPr>
        <p:spPr/>
        <p:txBody>
          <a:bodyPr/>
          <a:lstStyle/>
          <a:p>
            <a:fld id="{C3219261-5E1B-B842-8B18-AC808EBDE489}" type="slidenum">
              <a:rPr lang="en-US" smtClean="0"/>
              <a:t>26</a:t>
            </a:fld>
            <a:endParaRPr lang="en-US"/>
          </a:p>
        </p:txBody>
      </p:sp>
    </p:spTree>
    <p:extLst>
      <p:ext uri="{BB962C8B-B14F-4D97-AF65-F5344CB8AC3E}">
        <p14:creationId xmlns:p14="http://schemas.microsoft.com/office/powerpoint/2010/main" val="611805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Air pollution can be indoors and outdoor and is often higher than pollution outdoors due to a higher concentration of pollution in confined indoor spaces, and reduced air flow. </a:t>
            </a:r>
            <a:endParaRPr lang="en-GB" dirty="0"/>
          </a:p>
          <a:p>
            <a:endParaRPr lang="en-GB" dirty="0"/>
          </a:p>
          <a:p>
            <a:r>
              <a:rPr lang="en-GB" dirty="0"/>
              <a:t>There are different things that we use within our home that can cause pollution:</a:t>
            </a:r>
          </a:p>
          <a:p>
            <a:pPr marL="171450" indent="-171450">
              <a:buFont typeface="Arial" panose="020B0604020202020204" pitchFamily="34" charset="0"/>
              <a:buChar char="•"/>
            </a:pPr>
            <a:r>
              <a:rPr lang="en-GB" dirty="0"/>
              <a:t>Cooking materials</a:t>
            </a:r>
          </a:p>
          <a:p>
            <a:pPr marL="171450" indent="-171450">
              <a:buFont typeface="Arial" panose="020B0604020202020204" pitchFamily="34" charset="0"/>
              <a:buChar char="•"/>
            </a:pPr>
            <a:r>
              <a:rPr lang="en-GB" dirty="0"/>
              <a:t>Cleaning products</a:t>
            </a:r>
          </a:p>
          <a:p>
            <a:pPr marL="171450" indent="-171450">
              <a:buFont typeface="Arial" panose="020B0604020202020204" pitchFamily="34" charset="0"/>
              <a:buChar char="•"/>
            </a:pPr>
            <a:r>
              <a:rPr lang="en-GB" dirty="0"/>
              <a:t>Personal cleaning products</a:t>
            </a:r>
          </a:p>
          <a:p>
            <a:pPr marL="171450" indent="-171450">
              <a:buFont typeface="Arial" panose="020B0604020202020204" pitchFamily="34" charset="0"/>
              <a:buChar char="•"/>
            </a:pPr>
            <a:r>
              <a:rPr lang="en-GB" dirty="0"/>
              <a:t>Dust, mould, damp, bacteria</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Impacts of indoor air pollution are the same as outdoor pollution mentioned earlier. Who can remember what these are?</a:t>
            </a:r>
          </a:p>
        </p:txBody>
      </p:sp>
      <p:sp>
        <p:nvSpPr>
          <p:cNvPr id="4" name="Slide Number Placeholder 3"/>
          <p:cNvSpPr>
            <a:spLocks noGrp="1"/>
          </p:cNvSpPr>
          <p:nvPr>
            <p:ph type="sldNum" sz="quarter" idx="5"/>
          </p:nvPr>
        </p:nvSpPr>
        <p:spPr/>
        <p:txBody>
          <a:bodyPr/>
          <a:lstStyle/>
          <a:p>
            <a:fld id="{C3219261-5E1B-B842-8B18-AC808EBDE489}" type="slidenum">
              <a:rPr lang="en-US" smtClean="0"/>
              <a:t>27</a:t>
            </a:fld>
            <a:endParaRPr lang="en-US"/>
          </a:p>
        </p:txBody>
      </p:sp>
    </p:spTree>
    <p:extLst>
      <p:ext uri="{BB962C8B-B14F-4D97-AF65-F5344CB8AC3E}">
        <p14:creationId xmlns:p14="http://schemas.microsoft.com/office/powerpoint/2010/main" val="3926631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as a school to reduce air pollution and our exposure to it?</a:t>
            </a:r>
          </a:p>
          <a:p>
            <a:endParaRPr lang="en-US" dirty="0"/>
          </a:p>
          <a:p>
            <a:r>
              <a:rPr lang="en-US" dirty="0"/>
              <a:t>These are all initiatives that </a:t>
            </a:r>
            <a:r>
              <a:rPr lang="en-US" dirty="0" err="1"/>
              <a:t>Lewisham</a:t>
            </a:r>
            <a:r>
              <a:rPr lang="en-US" dirty="0"/>
              <a:t> council have helped to set up, or that we can do very easily.</a:t>
            </a: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28</a:t>
            </a:fld>
            <a:endParaRPr lang="en-US"/>
          </a:p>
        </p:txBody>
      </p:sp>
    </p:spTree>
    <p:extLst>
      <p:ext uri="{BB962C8B-B14F-4D97-AF65-F5344CB8AC3E}">
        <p14:creationId xmlns:p14="http://schemas.microsoft.com/office/powerpoint/2010/main" val="3266950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children to write a formal letter to the Mayor of London, outlining the main causes and effects of air pollution, and persuading him to implement the solutions. </a:t>
            </a:r>
          </a:p>
          <a:p>
            <a:endParaRPr lang="en-US" dirty="0"/>
          </a:p>
          <a:p>
            <a:r>
              <a:rPr lang="en-US" dirty="0"/>
              <a:t>Some children could use the template “I need clean air because I like...” to draw a poster, showing the things they do in their lives that are affected by air pollution.</a:t>
            </a:r>
          </a:p>
          <a:p>
            <a:endParaRPr lang="en-US" dirty="0"/>
          </a:p>
          <a:p>
            <a:r>
              <a:rPr lang="en-US" dirty="0"/>
              <a:t>Petition posters can be made.</a:t>
            </a: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29</a:t>
            </a:fld>
            <a:endParaRPr lang="en-US"/>
          </a:p>
        </p:txBody>
      </p:sp>
    </p:spTree>
    <p:extLst>
      <p:ext uri="{BB962C8B-B14F-4D97-AF65-F5344CB8AC3E}">
        <p14:creationId xmlns:p14="http://schemas.microsoft.com/office/powerpoint/2010/main" val="282040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These are the chemical formulas for the gases that make up the air that we breathe.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There are lots of different gases in our air, some that you might recognise and some not.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Which ones do you recognise?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3</a:t>
            </a:fld>
            <a:endParaRPr lang="en-US"/>
          </a:p>
        </p:txBody>
      </p:sp>
    </p:spTree>
    <p:extLst>
      <p:ext uri="{BB962C8B-B14F-4D97-AF65-F5344CB8AC3E}">
        <p14:creationId xmlns:p14="http://schemas.microsoft.com/office/powerpoint/2010/main" val="387476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You might be a bit more familiar with these gases.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Which of these gases makes up most of the air we breathe in?</a:t>
            </a:r>
          </a:p>
        </p:txBody>
      </p:sp>
      <p:sp>
        <p:nvSpPr>
          <p:cNvPr id="4" name="Slide Number Placeholder 3"/>
          <p:cNvSpPr>
            <a:spLocks noGrp="1"/>
          </p:cNvSpPr>
          <p:nvPr>
            <p:ph type="sldNum" sz="quarter" idx="5"/>
          </p:nvPr>
        </p:nvSpPr>
        <p:spPr/>
        <p:txBody>
          <a:bodyPr/>
          <a:lstStyle/>
          <a:p>
            <a:fld id="{C3219261-5E1B-B842-8B18-AC808EBDE489}" type="slidenum">
              <a:rPr lang="en-US" smtClean="0"/>
              <a:t>4</a:t>
            </a:fld>
            <a:endParaRPr lang="en-US"/>
          </a:p>
        </p:txBody>
      </p:sp>
    </p:spTree>
    <p:extLst>
      <p:ext uri="{BB962C8B-B14F-4D97-AF65-F5344CB8AC3E}">
        <p14:creationId xmlns:p14="http://schemas.microsoft.com/office/powerpoint/2010/main" val="288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 often hear a lot more about oxygen in our air because it is the gas that we need to breathe.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You might be surprised that nitrogen makes up such a large amount of our atmosphere.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Nitrogen </a:t>
            </a:r>
            <a:r>
              <a:rPr lang="en-US" b="0" i="0" dirty="0">
                <a:solidFill>
                  <a:srgbClr val="BDC1C6"/>
                </a:solidFill>
                <a:effectLst/>
                <a:latin typeface="arial" panose="020B0604020202020204" pitchFamily="34" charset="0"/>
              </a:rPr>
              <a:t>is an essential nutrient for sustaining life on Earth- plants need an adequate annual supply for proper growth and productivity.</a:t>
            </a:r>
            <a:endParaRPr lang="en-GB" b="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5</a:t>
            </a:fld>
            <a:endParaRPr lang="en-US"/>
          </a:p>
        </p:txBody>
      </p:sp>
    </p:spTree>
    <p:extLst>
      <p:ext uri="{BB962C8B-B14F-4D97-AF65-F5344CB8AC3E}">
        <p14:creationId xmlns:p14="http://schemas.microsoft.com/office/powerpoint/2010/main" val="249648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b="1" dirty="0">
                <a:solidFill>
                  <a:srgbClr val="404040"/>
                </a:solidFill>
                <a:effectLst/>
                <a:latin typeface="Calibri" panose="020F0502020204030204" pitchFamily="34" charset="0"/>
                <a:ea typeface="Calibri" panose="020F0502020204030204" pitchFamily="34" charset="0"/>
                <a:cs typeface="Arial" panose="020B0604020202020204" pitchFamily="34" charset="0"/>
              </a:rPr>
              <a:t>‘Why do we need safe, clean air?’</a:t>
            </a:r>
            <a:r>
              <a:rPr lang="en-GB" sz="1800" dirty="0">
                <a:solidFill>
                  <a:srgbClr val="404040"/>
                </a:solidFill>
                <a:effectLst/>
                <a:latin typeface="Calibri" panose="020F0502020204030204" pitchFamily="34" charset="0"/>
                <a:ea typeface="Calibri" panose="020F0502020204030204" pitchFamily="34" charset="0"/>
                <a:cs typeface="Arial" panose="020B0604020202020204" pitchFamily="34" charset="0"/>
              </a:rPr>
              <a:t> Ask children to jog on the spot for one minute – set a timer. </a:t>
            </a:r>
          </a:p>
          <a:p>
            <a:pPr marL="0" indent="0">
              <a:buFont typeface="Arial" panose="020B0604020202020204" pitchFamily="34" charset="0"/>
              <a:buNone/>
            </a:pPr>
            <a:r>
              <a:rPr lang="en-GB" sz="1800" dirty="0">
                <a:solidFill>
                  <a:srgbClr val="404040"/>
                </a:solidFill>
                <a:effectLst/>
                <a:latin typeface="Calibri" panose="020F0502020204030204" pitchFamily="34" charset="0"/>
                <a:ea typeface="Calibri" panose="020F0502020204030204" pitchFamily="34" charset="0"/>
                <a:cs typeface="Arial" panose="020B0604020202020204" pitchFamily="34" charset="0"/>
              </a:rPr>
              <a:t>Ask them what they notice about their breathing. </a:t>
            </a:r>
          </a:p>
          <a:p>
            <a:pPr marL="0" indent="0">
              <a:buFont typeface="Arial" panose="020B0604020202020204" pitchFamily="34" charset="0"/>
              <a:buNone/>
            </a:pPr>
            <a:r>
              <a:rPr lang="en-GB" sz="1800" dirty="0">
                <a:solidFill>
                  <a:srgbClr val="404040"/>
                </a:solidFill>
                <a:effectLst/>
                <a:latin typeface="Calibri" panose="020F0502020204030204" pitchFamily="34" charset="0"/>
                <a:ea typeface="Calibri" panose="020F0502020204030204" pitchFamily="34" charset="0"/>
                <a:cs typeface="Arial" panose="020B0604020202020204" pitchFamily="34" charset="0"/>
              </a:rPr>
              <a:t>Why is it faster? </a:t>
            </a:r>
          </a:p>
          <a:p>
            <a:pPr marL="0" indent="0">
              <a:buFont typeface="Arial" panose="020B0604020202020204" pitchFamily="34" charset="0"/>
              <a:buNone/>
            </a:pPr>
            <a:r>
              <a:rPr lang="en-GB" sz="1800" dirty="0">
                <a:solidFill>
                  <a:srgbClr val="404040"/>
                </a:solidFill>
                <a:effectLst/>
                <a:latin typeface="Calibri" panose="020F0502020204030204" pitchFamily="34" charset="0"/>
                <a:ea typeface="Calibri" panose="020F0502020204030204" pitchFamily="34" charset="0"/>
                <a:cs typeface="Arial" panose="020B0604020202020204" pitchFamily="34" charset="0"/>
              </a:rPr>
              <a:t>Why is it important that the air we breathe is clean?</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6</a:t>
            </a:fld>
            <a:endParaRPr lang="en-US"/>
          </a:p>
        </p:txBody>
      </p:sp>
    </p:spTree>
    <p:extLst>
      <p:ext uri="{BB962C8B-B14F-4D97-AF65-F5344CB8AC3E}">
        <p14:creationId xmlns:p14="http://schemas.microsoft.com/office/powerpoint/2010/main" val="387488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Why do we care about what is in the air?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have to breathe in oxygen in the air in order to breathe through our nose and mouth. When we do this, we inhale other particles within the air. </a:t>
            </a:r>
          </a:p>
          <a:p>
            <a:pPr marL="0" indent="0">
              <a:buFont typeface="Arial" panose="020B0604020202020204" pitchFamily="34" charset="0"/>
              <a:buNone/>
            </a:pPr>
            <a:r>
              <a:rPr lang="en-GB" dirty="0"/>
              <a:t> </a:t>
            </a:r>
          </a:p>
          <a:p>
            <a:pPr marL="0" indent="0">
              <a:buFont typeface="Arial" panose="020B0604020202020204" pitchFamily="34" charset="0"/>
              <a:buNone/>
            </a:pPr>
            <a:r>
              <a:rPr lang="en-GB" dirty="0"/>
              <a:t>What happens if there are things in the air that should not be there? What do we call it?</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7</a:t>
            </a:fld>
            <a:endParaRPr lang="en-US"/>
          </a:p>
        </p:txBody>
      </p:sp>
    </p:spTree>
    <p:extLst>
      <p:ext uri="{BB962C8B-B14F-4D97-AF65-F5344CB8AC3E}">
        <p14:creationId xmlns:p14="http://schemas.microsoft.com/office/powerpoint/2010/main" val="73674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 call it pollution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Pollution is the presence of things in the air that are harmful to human health and the environment </a:t>
            </a:r>
          </a:p>
          <a:p>
            <a:pPr marL="171450" indent="-171450">
              <a:buFont typeface="Arial" panose="020B0604020202020204" pitchFamily="34" charset="0"/>
              <a:buChar char="•"/>
            </a:pPr>
            <a:r>
              <a:rPr lang="en-GB" dirty="0"/>
              <a:t>If there is more carbon dioxide in the air than there should be, this is pollution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3219261-5E1B-B842-8B18-AC808EBDE489}" type="slidenum">
              <a:rPr lang="en-US" smtClean="0"/>
              <a:t>8</a:t>
            </a:fld>
            <a:endParaRPr lang="en-US"/>
          </a:p>
        </p:txBody>
      </p:sp>
    </p:spTree>
    <p:extLst>
      <p:ext uri="{BB962C8B-B14F-4D97-AF65-F5344CB8AC3E}">
        <p14:creationId xmlns:p14="http://schemas.microsoft.com/office/powerpoint/2010/main" val="333126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Pollution can come in two forms </a:t>
            </a:r>
          </a:p>
          <a:p>
            <a:pPr marL="171450" indent="-171450">
              <a:buFont typeface="Arial" panose="020B0604020202020204" pitchFamily="34" charset="0"/>
              <a:buChar char="•"/>
            </a:pPr>
            <a:r>
              <a:rPr lang="en-US" dirty="0"/>
              <a:t>We have already spoken about gases but what about particulates?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Particulates are little particles of stuff floating through the air, like dust</a:t>
            </a:r>
          </a:p>
          <a:p>
            <a:pPr marL="171450" indent="-171450">
              <a:buFont typeface="Arial" panose="020B0604020202020204" pitchFamily="34" charset="0"/>
              <a:buChar char="•"/>
            </a:pPr>
            <a:r>
              <a:rPr lang="en-US" dirty="0"/>
              <a:t>Particulates can be 10x or 40x smaller than a grain of sand</a:t>
            </a:r>
          </a:p>
          <a:p>
            <a:pPr marL="628650" lvl="1" indent="-171450">
              <a:buFont typeface="Arial" panose="020B0604020202020204" pitchFamily="34" charset="0"/>
              <a:buChar char="•"/>
            </a:pPr>
            <a:r>
              <a:rPr lang="en-US" dirty="0"/>
              <a:t>PM10 = less than 10 </a:t>
            </a:r>
            <a:r>
              <a:rPr lang="en-US" dirty="0" err="1"/>
              <a:t>micrometres</a:t>
            </a:r>
            <a:endParaRPr lang="en-US" dirty="0"/>
          </a:p>
          <a:p>
            <a:pPr marL="628650" lvl="1" indent="-171450">
              <a:buFont typeface="Arial" panose="020B0604020202020204" pitchFamily="34" charset="0"/>
              <a:buChar char="•"/>
            </a:pPr>
            <a:r>
              <a:rPr lang="en-US" dirty="0"/>
              <a:t>PM2.5 = less than 2.5 </a:t>
            </a:r>
            <a:r>
              <a:rPr lang="en-US" dirty="0" err="1"/>
              <a:t>micrometres</a:t>
            </a:r>
            <a:endParaRPr lang="en-US" dirty="0"/>
          </a:p>
          <a:p>
            <a:pPr marL="171450" indent="-171450">
              <a:buFont typeface="Arial" panose="020B0604020202020204" pitchFamily="34" charset="0"/>
              <a:buChar char="•"/>
            </a:pPr>
            <a:r>
              <a:rPr lang="en-US" dirty="0"/>
              <a:t>Which of these sizes is more dangerous? Why?</a:t>
            </a:r>
          </a:p>
          <a:p>
            <a:pPr marL="628650" lvl="1" indent="-171450">
              <a:buFont typeface="Arial" panose="020B0604020202020204" pitchFamily="34" charset="0"/>
              <a:buChar char="•"/>
            </a:pPr>
            <a:r>
              <a:rPr lang="en-US" dirty="0"/>
              <a:t>PM2.5 – they get into your bloodstream and other organs around your body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3219261-5E1B-B842-8B18-AC808EBDE489}" type="slidenum">
              <a:rPr lang="en-US" smtClean="0"/>
              <a:t>9</a:t>
            </a:fld>
            <a:endParaRPr lang="en-US"/>
          </a:p>
        </p:txBody>
      </p:sp>
    </p:spTree>
    <p:extLst>
      <p:ext uri="{BB962C8B-B14F-4D97-AF65-F5344CB8AC3E}">
        <p14:creationId xmlns:p14="http://schemas.microsoft.com/office/powerpoint/2010/main" val="246718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CF50-7C14-CCD7-2572-C42C0DB1F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B4281A-FF23-D953-A4C4-0538A9EB7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0A19A-0F51-297B-9A76-58E02F19F1A0}"/>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72FF201D-4343-7E8F-FCE4-8FF4C0CEB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6E2E7-CE84-DF71-A5EE-75E44516AA66}"/>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228907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2A79-63D7-0AAA-E0F6-36698358F3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206BEC-70AA-6E5A-5FB1-72704E2FD5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73ED1-5D95-286E-239C-89E23DBB4E57}"/>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71E29A36-61A2-2BB5-2012-1471C46FF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4750A-EE40-01E6-A0F8-9A4FD9F3C7D4}"/>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148296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952DC-8F7A-1254-D2BB-8507B1C011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9620EB-0BF4-4C3E-9F7E-AFC7C3DADE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2B342-E1F3-B534-77E8-755EB4115DD6}"/>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88165625-B99C-14D2-B747-6141C30EE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650783-4D0A-0453-3014-339B0901A9FD}"/>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161176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B599-4484-0F42-9B80-AE9B7D4A0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993F5-3FEB-8069-495F-E7BAB59CD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55D54-FF41-06A6-0741-DA2CD03FCDE3}"/>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7AFF01A4-9350-6677-6709-029E25914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34A81-A52A-1C93-A0FA-21C35E82D410}"/>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412338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FDB2-DC94-6B4D-5B11-C66212892B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384E95-5FE4-3FEE-35DB-8AD6D0372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2E7A1A-3D6E-A487-683A-606943179533}"/>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47838C60-F1AE-58F4-29B2-43FE712AD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7E5AF-7B0D-6DBB-B6C2-3F0A288FC547}"/>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363745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CDAD-0F16-42B2-6AAB-2823A90260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056786-13A8-556B-4E9F-3C35B65AB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92AFD3-2D43-0751-2842-6722AB93E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2E341A-3B46-CD3D-E089-754A6BF5C47B}"/>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6" name="Footer Placeholder 5">
            <a:extLst>
              <a:ext uri="{FF2B5EF4-FFF2-40B4-BE49-F238E27FC236}">
                <a16:creationId xmlns:a16="http://schemas.microsoft.com/office/drawing/2014/main" id="{42C7A192-DDA6-6F13-345F-AE0C09733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E51E62-4E9D-4B84-13EF-A8D27A34B938}"/>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19480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E7F9-A375-E72B-E4DE-B955E11F9F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C5DDBF-E5DD-D317-647C-317FC0BBA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2EAF3-92F0-69C0-ED3A-E34AD2C5B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AD4379-2415-E465-83E5-B4C766B36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29CEB-FD5F-3217-A092-10871002E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9DB839-8B3B-9A6C-0D81-CD725A892F2D}"/>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8" name="Footer Placeholder 7">
            <a:extLst>
              <a:ext uri="{FF2B5EF4-FFF2-40B4-BE49-F238E27FC236}">
                <a16:creationId xmlns:a16="http://schemas.microsoft.com/office/drawing/2014/main" id="{119BB2D2-9E86-1A59-827B-1F4BFB74E7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4D788A-EB04-4F50-97EF-E4DCC51D9083}"/>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312855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E9F9-20F5-DCCC-A033-55E27717A1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ECC03C-59EC-E227-D290-7CF098DCBEF1}"/>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4" name="Footer Placeholder 3">
            <a:extLst>
              <a:ext uri="{FF2B5EF4-FFF2-40B4-BE49-F238E27FC236}">
                <a16:creationId xmlns:a16="http://schemas.microsoft.com/office/drawing/2014/main" id="{915F60BD-6B8E-3627-44EE-CFEB89A080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8AB851-5AA6-57C5-EFB3-641C3EB47D8A}"/>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407594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68328-E26A-79B1-ADA5-78C1BA00D5D9}"/>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3" name="Footer Placeholder 2">
            <a:extLst>
              <a:ext uri="{FF2B5EF4-FFF2-40B4-BE49-F238E27FC236}">
                <a16:creationId xmlns:a16="http://schemas.microsoft.com/office/drawing/2014/main" id="{074CB0C6-54CA-B65C-7338-E3FD1D2B04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F80ED2-A27F-F857-8E6F-E79E492C0D66}"/>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33667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70F3-D4F6-79F2-246D-F42A27FCC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AE1FEE-837B-827C-0757-020EDD330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583F0D-98C7-B5E2-F250-50F9E2D51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DB1CE-FF61-F240-0C33-7DC1DCE7CC8F}"/>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6" name="Footer Placeholder 5">
            <a:extLst>
              <a:ext uri="{FF2B5EF4-FFF2-40B4-BE49-F238E27FC236}">
                <a16:creationId xmlns:a16="http://schemas.microsoft.com/office/drawing/2014/main" id="{0CE85867-DD08-F410-39E7-3AD6E4598C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0E3454-A5CD-B403-FC12-72493339B6EB}"/>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219484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3141-ED42-B130-8966-B15EE6EDD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83CB4E-8ACC-771A-0C76-BD8004B84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6FFC41-7B21-65BD-3E2B-ECA2F83D5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8B7C9B-636C-CC4E-3C49-6509BBDCE6FF}"/>
              </a:ext>
            </a:extLst>
          </p:cNvPr>
          <p:cNvSpPr>
            <a:spLocks noGrp="1"/>
          </p:cNvSpPr>
          <p:nvPr>
            <p:ph type="dt" sz="half" idx="10"/>
          </p:nvPr>
        </p:nvSpPr>
        <p:spPr/>
        <p:txBody>
          <a:bodyPr/>
          <a:lstStyle/>
          <a:p>
            <a:fld id="{36611662-350B-4134-B899-A1AABFF44B06}" type="datetimeFigureOut">
              <a:rPr lang="en-GB" smtClean="0"/>
              <a:t>04/02/2025</a:t>
            </a:fld>
            <a:endParaRPr lang="en-GB"/>
          </a:p>
        </p:txBody>
      </p:sp>
      <p:sp>
        <p:nvSpPr>
          <p:cNvPr id="6" name="Footer Placeholder 5">
            <a:extLst>
              <a:ext uri="{FF2B5EF4-FFF2-40B4-BE49-F238E27FC236}">
                <a16:creationId xmlns:a16="http://schemas.microsoft.com/office/drawing/2014/main" id="{89B0A0ED-60B0-575A-A946-FFC4A99015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846609-51F6-204A-EA18-876DF8FA2D8A}"/>
              </a:ext>
            </a:extLst>
          </p:cNvPr>
          <p:cNvSpPr>
            <a:spLocks noGrp="1"/>
          </p:cNvSpPr>
          <p:nvPr>
            <p:ph type="sldNum" sz="quarter" idx="12"/>
          </p:nvPr>
        </p:nvSpPr>
        <p:spPr/>
        <p:txBody>
          <a:bodyPr/>
          <a:lstStyle/>
          <a:p>
            <a:fld id="{69184D54-5EBC-46DD-9A43-BEFC27A1AFAF}" type="slidenum">
              <a:rPr lang="en-GB" smtClean="0"/>
              <a:t>‹#›</a:t>
            </a:fld>
            <a:endParaRPr lang="en-GB"/>
          </a:p>
        </p:txBody>
      </p:sp>
    </p:spTree>
    <p:extLst>
      <p:ext uri="{BB962C8B-B14F-4D97-AF65-F5344CB8AC3E}">
        <p14:creationId xmlns:p14="http://schemas.microsoft.com/office/powerpoint/2010/main" val="135381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ECC7C-EFDC-4086-5FD2-5504CF7F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3D5CA0-80B7-BD85-AB9E-4E2E8974E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D9928-2E1C-682D-1A0E-0ED590B6F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11662-350B-4134-B899-A1AABFF44B06}" type="datetimeFigureOut">
              <a:rPr lang="en-GB" smtClean="0"/>
              <a:t>04/02/2025</a:t>
            </a:fld>
            <a:endParaRPr lang="en-GB"/>
          </a:p>
        </p:txBody>
      </p:sp>
      <p:sp>
        <p:nvSpPr>
          <p:cNvPr id="5" name="Footer Placeholder 4">
            <a:extLst>
              <a:ext uri="{FF2B5EF4-FFF2-40B4-BE49-F238E27FC236}">
                <a16:creationId xmlns:a16="http://schemas.microsoft.com/office/drawing/2014/main" id="{E39309B2-B123-140F-CA24-64FEC64E7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6A366D-EE4A-86E3-C069-686C80E4D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4D54-5EBC-46DD-9A43-BEFC27A1AFAF}" type="slidenum">
              <a:rPr lang="en-GB" smtClean="0"/>
              <a:t>‹#›</a:t>
            </a:fld>
            <a:endParaRPr lang="en-GB"/>
          </a:p>
        </p:txBody>
      </p:sp>
    </p:spTree>
    <p:extLst>
      <p:ext uri="{BB962C8B-B14F-4D97-AF65-F5344CB8AC3E}">
        <p14:creationId xmlns:p14="http://schemas.microsoft.com/office/powerpoint/2010/main" val="345791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jpeg"/><Relationship Id="rId10" Type="http://schemas.microsoft.com/office/2007/relationships/hdphoto" Target="../media/hdphoto1.wdp"/><Relationship Id="rId4" Type="http://schemas.openxmlformats.org/officeDocument/2006/relationships/image" Target="../media/image18.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notesSlide" Target="../notesSlides/notesSlide27.xml"/><Relationship Id="rId16"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8.xml.rels><?xml version="1.0" encoding="UTF-8" standalone="yes"?>
<Relationships xmlns="http://schemas.openxmlformats.org/package/2006/relationships"><Relationship Id="rId3" Type="http://schemas.openxmlformats.org/officeDocument/2006/relationships/hyperlink" Target="https://lewisham.gov.uk/myservices/environment/air-pollution/download-our-air-quality-app"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6.png"/><Relationship Id="rId7" Type="http://schemas.openxmlformats.org/officeDocument/2006/relationships/image" Target="../media/image23.png"/><Relationship Id="rId12"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18.jpeg"/><Relationship Id="rId5" Type="http://schemas.openxmlformats.org/officeDocument/2006/relationships/image" Target="../media/image35.png"/><Relationship Id="rId10" Type="http://schemas.openxmlformats.org/officeDocument/2006/relationships/image" Target="../media/image58.svg"/><Relationship Id="rId4" Type="http://schemas.openxmlformats.org/officeDocument/2006/relationships/image" Target="../media/image57.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Graphic 5" descr="Thought bubble with solid fill">
            <a:extLst>
              <a:ext uri="{FF2B5EF4-FFF2-40B4-BE49-F238E27FC236}">
                <a16:creationId xmlns:a16="http://schemas.microsoft.com/office/drawing/2014/main" id="{E759DB87-DFD7-6B8F-0C95-6190EECFFB4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720" b="31908"/>
          <a:stretch/>
        </p:blipFill>
        <p:spPr>
          <a:xfrm>
            <a:off x="2213262" y="-329926"/>
            <a:ext cx="8790711" cy="6486539"/>
          </a:xfrm>
          <a:prstGeom prst="rect">
            <a:avLst/>
          </a:prstGeom>
        </p:spPr>
      </p:pic>
      <p:sp>
        <p:nvSpPr>
          <p:cNvPr id="2" name="Title 1">
            <a:extLst>
              <a:ext uri="{FF2B5EF4-FFF2-40B4-BE49-F238E27FC236}">
                <a16:creationId xmlns:a16="http://schemas.microsoft.com/office/drawing/2014/main" id="{058FCB9A-F3A7-B110-E8F4-39C7F249FFF5}"/>
              </a:ext>
            </a:extLst>
          </p:cNvPr>
          <p:cNvSpPr>
            <a:spLocks noGrp="1"/>
          </p:cNvSpPr>
          <p:nvPr>
            <p:ph type="ctrTitle"/>
          </p:nvPr>
        </p:nvSpPr>
        <p:spPr>
          <a:xfrm>
            <a:off x="2723161" y="3175954"/>
            <a:ext cx="7010107" cy="1426069"/>
          </a:xfrm>
        </p:spPr>
        <p:txBody>
          <a:bodyPr>
            <a:noAutofit/>
          </a:bodyPr>
          <a:lstStyle/>
          <a:p>
            <a:r>
              <a:rPr lang="en-GB" sz="7200" dirty="0">
                <a:solidFill>
                  <a:schemeClr val="bg1"/>
                </a:solidFill>
                <a:latin typeface="Modern Love Caps" panose="04070805081001020A01" pitchFamily="82" charset="0"/>
                <a:cs typeface="Arial" panose="020B0604020202020204" pitchFamily="34" charset="0"/>
              </a:rPr>
              <a:t>Air Quality </a:t>
            </a:r>
            <a:br>
              <a:rPr lang="en-GB" sz="7200" dirty="0">
                <a:solidFill>
                  <a:schemeClr val="bg1"/>
                </a:solidFill>
                <a:latin typeface="Modern Love Caps" panose="04070805081001020A01" pitchFamily="82" charset="0"/>
                <a:cs typeface="Arial" panose="020B0604020202020204" pitchFamily="34" charset="0"/>
              </a:rPr>
            </a:br>
            <a:r>
              <a:rPr lang="en-GB" sz="7200" dirty="0">
                <a:solidFill>
                  <a:schemeClr val="bg1"/>
                </a:solidFill>
                <a:latin typeface="Modern Love Caps" panose="04070805081001020A01" pitchFamily="82" charset="0"/>
                <a:cs typeface="Arial" panose="020B0604020202020204" pitchFamily="34" charset="0"/>
              </a:rPr>
              <a:t>Workshop</a:t>
            </a:r>
          </a:p>
        </p:txBody>
      </p:sp>
      <p:pic>
        <p:nvPicPr>
          <p:cNvPr id="5" name="Picture 4" descr="Last Call For Lewisham Councils Indoor Hospitality Webinar — South East  London Chamber Of Commerce">
            <a:extLst>
              <a:ext uri="{FF2B5EF4-FFF2-40B4-BE49-F238E27FC236}">
                <a16:creationId xmlns:a16="http://schemas.microsoft.com/office/drawing/2014/main" id="{39C650BA-7D04-50DD-67B8-9D0B97606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161" y="2757647"/>
            <a:ext cx="1342705" cy="134270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DF5E4B6A-9F9A-510B-C195-017C7BC01930}"/>
              </a:ext>
            </a:extLst>
          </p:cNvPr>
          <p:cNvSpPr/>
          <p:nvPr/>
        </p:nvSpPr>
        <p:spPr>
          <a:xfrm>
            <a:off x="2992582" y="5412573"/>
            <a:ext cx="2146568" cy="144542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clipart&#10;&#10;Description automatically generated">
            <a:extLst>
              <a:ext uri="{FF2B5EF4-FFF2-40B4-BE49-F238E27FC236}">
                <a16:creationId xmlns:a16="http://schemas.microsoft.com/office/drawing/2014/main" id="{0F865682-BDBE-2BBA-342A-06B23FBB0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1969" y="2892561"/>
            <a:ext cx="1342705" cy="996428"/>
          </a:xfrm>
          <a:prstGeom prst="rect">
            <a:avLst/>
          </a:prstGeom>
        </p:spPr>
      </p:pic>
      <p:pic>
        <p:nvPicPr>
          <p:cNvPr id="3" name="Picture 2" descr="A picture containing text, font, logo, graphics&#10;&#10;Description automatically generated">
            <a:extLst>
              <a:ext uri="{FF2B5EF4-FFF2-40B4-BE49-F238E27FC236}">
                <a16:creationId xmlns:a16="http://schemas.microsoft.com/office/drawing/2014/main" id="{9FBD7F7B-EB46-A41A-E25B-329356C084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9484" y="4423282"/>
            <a:ext cx="1033031" cy="1033031"/>
          </a:xfrm>
          <a:prstGeom prst="rect">
            <a:avLst/>
          </a:prstGeom>
        </p:spPr>
      </p:pic>
    </p:spTree>
    <p:extLst>
      <p:ext uri="{BB962C8B-B14F-4D97-AF65-F5344CB8AC3E}">
        <p14:creationId xmlns:p14="http://schemas.microsoft.com/office/powerpoint/2010/main" val="360010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7075-B6F2-238B-E7E7-95FBAC1D51B4}"/>
              </a:ext>
            </a:extLst>
          </p:cNvPr>
          <p:cNvSpPr>
            <a:spLocks noGrp="1"/>
          </p:cNvSpPr>
          <p:nvPr>
            <p:ph type="title"/>
          </p:nvPr>
        </p:nvSpPr>
        <p:spPr>
          <a:xfrm>
            <a:off x="1537734" y="332889"/>
            <a:ext cx="10515600" cy="1325563"/>
          </a:xfrm>
        </p:spPr>
        <p:txBody>
          <a:bodyPr>
            <a:normAutofit/>
          </a:bodyPr>
          <a:lstStyle/>
          <a:p>
            <a:r>
              <a:rPr lang="en-GB" sz="4000" dirty="0">
                <a:latin typeface="Arial" panose="020B0604020202020204" pitchFamily="34" charset="0"/>
                <a:cs typeface="Arial" panose="020B0604020202020204" pitchFamily="34" charset="0"/>
              </a:rPr>
              <a:t>What are some examples of polluting particulates in Lewisham?</a:t>
            </a:r>
          </a:p>
        </p:txBody>
      </p:sp>
      <p:pic>
        <p:nvPicPr>
          <p:cNvPr id="1028" name="Picture 4" descr="Soot; Stain Solutions | U of I Extension">
            <a:extLst>
              <a:ext uri="{FF2B5EF4-FFF2-40B4-BE49-F238E27FC236}">
                <a16:creationId xmlns:a16="http://schemas.microsoft.com/office/drawing/2014/main" id="{DDEC92EE-4DEF-93FB-1C94-696D4A68EB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03"/>
          <a:stretch/>
        </p:blipFill>
        <p:spPr bwMode="auto">
          <a:xfrm>
            <a:off x="432459" y="3861046"/>
            <a:ext cx="3215810" cy="2919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2,535 Smoke White Background Stock Photos, Pictures &amp; Royalty-Free Images  - iStock">
            <a:extLst>
              <a:ext uri="{FF2B5EF4-FFF2-40B4-BE49-F238E27FC236}">
                <a16:creationId xmlns:a16="http://schemas.microsoft.com/office/drawing/2014/main" id="{B2C3BF02-A116-B2A2-219A-9DB340FD99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49" r="10847"/>
          <a:stretch/>
        </p:blipFill>
        <p:spPr bwMode="auto">
          <a:xfrm>
            <a:off x="3648269" y="3191069"/>
            <a:ext cx="2223948" cy="3666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len white background Stock Photos - Page 1 : Masterfile">
            <a:extLst>
              <a:ext uri="{FF2B5EF4-FFF2-40B4-BE49-F238E27FC236}">
                <a16:creationId xmlns:a16="http://schemas.microsoft.com/office/drawing/2014/main" id="{C576FDD9-C22D-0195-06D6-9B996A1235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30" r="38467"/>
          <a:stretch/>
        </p:blipFill>
        <p:spPr bwMode="auto">
          <a:xfrm flipH="1">
            <a:off x="5950632" y="3483194"/>
            <a:ext cx="2784423" cy="33748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mmon House Hold Dust High Magnification Stock Photo 285619658 |  Shutterstock">
            <a:extLst>
              <a:ext uri="{FF2B5EF4-FFF2-40B4-BE49-F238E27FC236}">
                <a16:creationId xmlns:a16="http://schemas.microsoft.com/office/drawing/2014/main" id="{7297FDF8-0932-FB61-E748-675A11846F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73" r="14846" b="16205"/>
          <a:stretch/>
        </p:blipFill>
        <p:spPr bwMode="auto">
          <a:xfrm>
            <a:off x="8575664" y="3578039"/>
            <a:ext cx="3378892" cy="327996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B34BDEF-09F4-4EE3-8BC3-EA82C032DAAD}"/>
              </a:ext>
            </a:extLst>
          </p:cNvPr>
          <p:cNvGrpSpPr/>
          <p:nvPr/>
        </p:nvGrpSpPr>
        <p:grpSpPr>
          <a:xfrm>
            <a:off x="945857" y="1861007"/>
            <a:ext cx="2223948" cy="2211041"/>
            <a:chOff x="945857" y="1861007"/>
            <a:chExt cx="2223948" cy="2211041"/>
          </a:xfrm>
        </p:grpSpPr>
        <p:sp>
          <p:nvSpPr>
            <p:cNvPr id="3" name="Oval 2">
              <a:extLst>
                <a:ext uri="{FF2B5EF4-FFF2-40B4-BE49-F238E27FC236}">
                  <a16:creationId xmlns:a16="http://schemas.microsoft.com/office/drawing/2014/main" id="{DDFEA07F-3243-D742-80A4-7D83B17DD7C5}"/>
                </a:ext>
              </a:extLst>
            </p:cNvPr>
            <p:cNvSpPr/>
            <p:nvPr/>
          </p:nvSpPr>
          <p:spPr>
            <a:xfrm>
              <a:off x="945857" y="1861007"/>
              <a:ext cx="2223948" cy="2130458"/>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2C0E12-2E1C-ADBA-0EAF-1ADBFC0DADDD}"/>
                </a:ext>
              </a:extLst>
            </p:cNvPr>
            <p:cNvSpPr txBox="1"/>
            <p:nvPr/>
          </p:nvSpPr>
          <p:spPr>
            <a:xfrm>
              <a:off x="1344818" y="2625498"/>
              <a:ext cx="1491928" cy="1446550"/>
            </a:xfrm>
            <a:prstGeom prst="rect">
              <a:avLst/>
            </a:prstGeom>
            <a:noFill/>
          </p:spPr>
          <p:txBody>
            <a:bodyPr wrap="square" rtlCol="0">
              <a:spAutoFit/>
            </a:bodyPr>
            <a:lstStyle/>
            <a:p>
              <a:pPr algn="ctr"/>
              <a:r>
                <a:rPr lang="en-GB" sz="1400" dirty="0">
                  <a:solidFill>
                    <a:schemeClr val="bg1"/>
                  </a:solidFill>
                </a:rPr>
                <a:t>Black powdery substance, often comes from burning coal or wood</a:t>
              </a:r>
            </a:p>
            <a:p>
              <a:endParaRPr lang="en-GB" dirty="0"/>
            </a:p>
          </p:txBody>
        </p:sp>
        <p:sp>
          <p:nvSpPr>
            <p:cNvPr id="14" name="TextBox 13">
              <a:extLst>
                <a:ext uri="{FF2B5EF4-FFF2-40B4-BE49-F238E27FC236}">
                  <a16:creationId xmlns:a16="http://schemas.microsoft.com/office/drawing/2014/main" id="{6358F484-65DF-28C5-C785-FAD222E089FB}"/>
                </a:ext>
              </a:extLst>
            </p:cNvPr>
            <p:cNvSpPr txBox="1"/>
            <p:nvPr/>
          </p:nvSpPr>
          <p:spPr>
            <a:xfrm>
              <a:off x="1583779" y="2059915"/>
              <a:ext cx="1181141" cy="861774"/>
            </a:xfrm>
            <a:prstGeom prst="rect">
              <a:avLst/>
            </a:prstGeom>
            <a:noFill/>
          </p:spPr>
          <p:txBody>
            <a:bodyPr wrap="square" rtlCol="0">
              <a:spAutoFit/>
            </a:bodyPr>
            <a:lstStyle/>
            <a:p>
              <a:r>
                <a:rPr lang="en-GB" sz="3200" b="1">
                  <a:solidFill>
                    <a:schemeClr val="bg1"/>
                  </a:solidFill>
                </a:rPr>
                <a:t>Soot</a:t>
              </a:r>
              <a:endParaRPr lang="en-GB" b="1">
                <a:solidFill>
                  <a:schemeClr val="bg1"/>
                </a:solidFill>
              </a:endParaRPr>
            </a:p>
            <a:p>
              <a:endParaRPr lang="en-GB"/>
            </a:p>
          </p:txBody>
        </p:sp>
      </p:grpSp>
      <p:grpSp>
        <p:nvGrpSpPr>
          <p:cNvPr id="6" name="Group 5">
            <a:extLst>
              <a:ext uri="{FF2B5EF4-FFF2-40B4-BE49-F238E27FC236}">
                <a16:creationId xmlns:a16="http://schemas.microsoft.com/office/drawing/2014/main" id="{03581EE3-E456-C554-F3AB-CE7392F76BD3}"/>
              </a:ext>
            </a:extLst>
          </p:cNvPr>
          <p:cNvGrpSpPr/>
          <p:nvPr/>
        </p:nvGrpSpPr>
        <p:grpSpPr>
          <a:xfrm>
            <a:off x="3726060" y="1861007"/>
            <a:ext cx="2223948" cy="2130458"/>
            <a:chOff x="3726060" y="1861007"/>
            <a:chExt cx="2223948" cy="2130458"/>
          </a:xfrm>
        </p:grpSpPr>
        <p:sp>
          <p:nvSpPr>
            <p:cNvPr id="16" name="Oval 15">
              <a:extLst>
                <a:ext uri="{FF2B5EF4-FFF2-40B4-BE49-F238E27FC236}">
                  <a16:creationId xmlns:a16="http://schemas.microsoft.com/office/drawing/2014/main" id="{CF58CC55-0315-0349-BC81-EAB18AE8CEC6}"/>
                </a:ext>
              </a:extLst>
            </p:cNvPr>
            <p:cNvSpPr/>
            <p:nvPr/>
          </p:nvSpPr>
          <p:spPr>
            <a:xfrm>
              <a:off x="3726060" y="1861007"/>
              <a:ext cx="2223948" cy="2130458"/>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C965AA-EF03-7DEF-576E-DD6E5F09250D}"/>
                </a:ext>
              </a:extLst>
            </p:cNvPr>
            <p:cNvSpPr txBox="1"/>
            <p:nvPr/>
          </p:nvSpPr>
          <p:spPr>
            <a:xfrm>
              <a:off x="4223306" y="2059915"/>
              <a:ext cx="1557745" cy="861774"/>
            </a:xfrm>
            <a:prstGeom prst="rect">
              <a:avLst/>
            </a:prstGeom>
            <a:noFill/>
          </p:spPr>
          <p:txBody>
            <a:bodyPr wrap="square" rtlCol="0">
              <a:spAutoFit/>
            </a:bodyPr>
            <a:lstStyle/>
            <a:p>
              <a:r>
                <a:rPr lang="en-GB" sz="3200" b="1">
                  <a:solidFill>
                    <a:schemeClr val="bg1"/>
                  </a:solidFill>
                </a:rPr>
                <a:t>Smoke</a:t>
              </a:r>
              <a:endParaRPr lang="en-GB" b="1">
                <a:solidFill>
                  <a:schemeClr val="bg1"/>
                </a:solidFill>
              </a:endParaRPr>
            </a:p>
            <a:p>
              <a:endParaRPr lang="en-GB"/>
            </a:p>
          </p:txBody>
        </p:sp>
        <p:sp>
          <p:nvSpPr>
            <p:cNvPr id="15" name="TextBox 14">
              <a:extLst>
                <a:ext uri="{FF2B5EF4-FFF2-40B4-BE49-F238E27FC236}">
                  <a16:creationId xmlns:a16="http://schemas.microsoft.com/office/drawing/2014/main" id="{7F00CBF2-9943-0C10-E263-B160A2DE149A}"/>
                </a:ext>
              </a:extLst>
            </p:cNvPr>
            <p:cNvSpPr txBox="1"/>
            <p:nvPr/>
          </p:nvSpPr>
          <p:spPr>
            <a:xfrm>
              <a:off x="3833365" y="2683930"/>
              <a:ext cx="1988872" cy="1015663"/>
            </a:xfrm>
            <a:prstGeom prst="rect">
              <a:avLst/>
            </a:prstGeom>
            <a:noFill/>
          </p:spPr>
          <p:txBody>
            <a:bodyPr wrap="square" rtlCol="0">
              <a:spAutoFit/>
            </a:bodyPr>
            <a:lstStyle/>
            <a:p>
              <a:pPr algn="ctr"/>
              <a:r>
                <a:rPr lang="en-GB" sz="1400">
                  <a:solidFill>
                    <a:schemeClr val="bg1"/>
                  </a:solidFill>
                </a:rPr>
                <a:t>Comes from burning materials, made up of carbon dioxide and soot</a:t>
              </a:r>
            </a:p>
            <a:p>
              <a:endParaRPr lang="en-GB"/>
            </a:p>
          </p:txBody>
        </p:sp>
      </p:grpSp>
      <p:grpSp>
        <p:nvGrpSpPr>
          <p:cNvPr id="7" name="Group 6">
            <a:extLst>
              <a:ext uri="{FF2B5EF4-FFF2-40B4-BE49-F238E27FC236}">
                <a16:creationId xmlns:a16="http://schemas.microsoft.com/office/drawing/2014/main" id="{3512F243-378A-1185-5F5A-EB8C0134A670}"/>
              </a:ext>
            </a:extLst>
          </p:cNvPr>
          <p:cNvGrpSpPr/>
          <p:nvPr/>
        </p:nvGrpSpPr>
        <p:grpSpPr>
          <a:xfrm>
            <a:off x="6560144" y="1856460"/>
            <a:ext cx="2223948" cy="2130458"/>
            <a:chOff x="6438162" y="1861007"/>
            <a:chExt cx="2223948" cy="2130458"/>
          </a:xfrm>
        </p:grpSpPr>
        <p:sp>
          <p:nvSpPr>
            <p:cNvPr id="17" name="Oval 16">
              <a:extLst>
                <a:ext uri="{FF2B5EF4-FFF2-40B4-BE49-F238E27FC236}">
                  <a16:creationId xmlns:a16="http://schemas.microsoft.com/office/drawing/2014/main" id="{988EF87E-362A-AE4F-9EA4-47649465F96C}"/>
                </a:ext>
              </a:extLst>
            </p:cNvPr>
            <p:cNvSpPr/>
            <p:nvPr/>
          </p:nvSpPr>
          <p:spPr>
            <a:xfrm>
              <a:off x="6438162" y="1861007"/>
              <a:ext cx="2223948" cy="2130458"/>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72DCE5B-E446-BE4F-90E8-FE017B9499A6}"/>
                </a:ext>
              </a:extLst>
            </p:cNvPr>
            <p:cNvSpPr txBox="1"/>
            <p:nvPr/>
          </p:nvSpPr>
          <p:spPr>
            <a:xfrm>
              <a:off x="6969373" y="2191598"/>
              <a:ext cx="1557745" cy="861774"/>
            </a:xfrm>
            <a:prstGeom prst="rect">
              <a:avLst/>
            </a:prstGeom>
            <a:noFill/>
          </p:spPr>
          <p:txBody>
            <a:bodyPr wrap="square" rtlCol="0">
              <a:spAutoFit/>
            </a:bodyPr>
            <a:lstStyle/>
            <a:p>
              <a:r>
                <a:rPr lang="en-GB" sz="3200" b="1">
                  <a:solidFill>
                    <a:schemeClr val="bg1"/>
                  </a:solidFill>
                </a:rPr>
                <a:t>Pollen</a:t>
              </a:r>
              <a:endParaRPr lang="en-GB" b="1">
                <a:solidFill>
                  <a:schemeClr val="bg1"/>
                </a:solidFill>
              </a:endParaRPr>
            </a:p>
            <a:p>
              <a:endParaRPr lang="en-GB"/>
            </a:p>
          </p:txBody>
        </p:sp>
        <p:sp>
          <p:nvSpPr>
            <p:cNvPr id="19" name="TextBox 18">
              <a:extLst>
                <a:ext uri="{FF2B5EF4-FFF2-40B4-BE49-F238E27FC236}">
                  <a16:creationId xmlns:a16="http://schemas.microsoft.com/office/drawing/2014/main" id="{A5B25804-163F-0D40-AF64-3CFDAB7DC411}"/>
                </a:ext>
              </a:extLst>
            </p:cNvPr>
            <p:cNvSpPr txBox="1"/>
            <p:nvPr/>
          </p:nvSpPr>
          <p:spPr>
            <a:xfrm>
              <a:off x="6586168" y="2872355"/>
              <a:ext cx="1988872" cy="800219"/>
            </a:xfrm>
            <a:prstGeom prst="rect">
              <a:avLst/>
            </a:prstGeom>
            <a:noFill/>
          </p:spPr>
          <p:txBody>
            <a:bodyPr wrap="square" rtlCol="0">
              <a:spAutoFit/>
            </a:bodyPr>
            <a:lstStyle/>
            <a:p>
              <a:pPr algn="ctr"/>
              <a:r>
                <a:rPr lang="en-GB" sz="1400">
                  <a:solidFill>
                    <a:schemeClr val="bg1"/>
                  </a:solidFill>
                </a:rPr>
                <a:t>Powdery substance produced by plants</a:t>
              </a:r>
            </a:p>
            <a:p>
              <a:endParaRPr lang="en-GB"/>
            </a:p>
          </p:txBody>
        </p:sp>
      </p:grpSp>
      <p:grpSp>
        <p:nvGrpSpPr>
          <p:cNvPr id="9" name="Group 8">
            <a:extLst>
              <a:ext uri="{FF2B5EF4-FFF2-40B4-BE49-F238E27FC236}">
                <a16:creationId xmlns:a16="http://schemas.microsoft.com/office/drawing/2014/main" id="{15A3978B-CE9D-BB31-DDBC-0E9564B0F85C}"/>
              </a:ext>
            </a:extLst>
          </p:cNvPr>
          <p:cNvGrpSpPr/>
          <p:nvPr/>
        </p:nvGrpSpPr>
        <p:grpSpPr>
          <a:xfrm>
            <a:off x="9359238" y="1861007"/>
            <a:ext cx="2223948" cy="2130458"/>
            <a:chOff x="9359238" y="1861007"/>
            <a:chExt cx="2223948" cy="2130458"/>
          </a:xfrm>
        </p:grpSpPr>
        <p:sp>
          <p:nvSpPr>
            <p:cNvPr id="20" name="Oval 19">
              <a:extLst>
                <a:ext uri="{FF2B5EF4-FFF2-40B4-BE49-F238E27FC236}">
                  <a16:creationId xmlns:a16="http://schemas.microsoft.com/office/drawing/2014/main" id="{BF3CBD6D-27A8-3544-B970-9CD21E7EEB78}"/>
                </a:ext>
              </a:extLst>
            </p:cNvPr>
            <p:cNvSpPr/>
            <p:nvPr/>
          </p:nvSpPr>
          <p:spPr>
            <a:xfrm>
              <a:off x="9359238" y="1861007"/>
              <a:ext cx="2223948" cy="2130458"/>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8C6EB25-9BAF-944D-82E6-49E1FC2D8749}"/>
                </a:ext>
              </a:extLst>
            </p:cNvPr>
            <p:cNvSpPr txBox="1"/>
            <p:nvPr/>
          </p:nvSpPr>
          <p:spPr>
            <a:xfrm>
              <a:off x="9969374" y="2190001"/>
              <a:ext cx="1557745" cy="861774"/>
            </a:xfrm>
            <a:prstGeom prst="rect">
              <a:avLst/>
            </a:prstGeom>
            <a:noFill/>
          </p:spPr>
          <p:txBody>
            <a:bodyPr wrap="square" rtlCol="0">
              <a:spAutoFit/>
            </a:bodyPr>
            <a:lstStyle/>
            <a:p>
              <a:r>
                <a:rPr lang="en-GB" sz="3200" b="1">
                  <a:solidFill>
                    <a:schemeClr val="bg1"/>
                  </a:solidFill>
                </a:rPr>
                <a:t>Dust</a:t>
              </a:r>
              <a:endParaRPr lang="en-GB" b="1">
                <a:solidFill>
                  <a:schemeClr val="bg1"/>
                </a:solidFill>
              </a:endParaRPr>
            </a:p>
            <a:p>
              <a:endParaRPr lang="en-GB"/>
            </a:p>
          </p:txBody>
        </p:sp>
        <p:sp>
          <p:nvSpPr>
            <p:cNvPr id="22" name="TextBox 21">
              <a:extLst>
                <a:ext uri="{FF2B5EF4-FFF2-40B4-BE49-F238E27FC236}">
                  <a16:creationId xmlns:a16="http://schemas.microsoft.com/office/drawing/2014/main" id="{CDA4C5E3-BF2F-B74C-9BB9-02DAA3962498}"/>
                </a:ext>
              </a:extLst>
            </p:cNvPr>
            <p:cNvSpPr txBox="1"/>
            <p:nvPr/>
          </p:nvSpPr>
          <p:spPr>
            <a:xfrm>
              <a:off x="9538247" y="2872355"/>
              <a:ext cx="1988872" cy="800219"/>
            </a:xfrm>
            <a:prstGeom prst="rect">
              <a:avLst/>
            </a:prstGeom>
            <a:noFill/>
          </p:spPr>
          <p:txBody>
            <a:bodyPr wrap="square" rtlCol="0">
              <a:spAutoFit/>
            </a:bodyPr>
            <a:lstStyle/>
            <a:p>
              <a:pPr algn="ctr"/>
              <a:r>
                <a:rPr lang="en-GB" sz="1400">
                  <a:solidFill>
                    <a:schemeClr val="bg1"/>
                  </a:solidFill>
                </a:rPr>
                <a:t>Fine particles of solid matter such as soil </a:t>
              </a:r>
            </a:p>
            <a:p>
              <a:endParaRPr lang="en-GB"/>
            </a:p>
          </p:txBody>
        </p:sp>
      </p:grpSp>
    </p:spTree>
    <p:extLst>
      <p:ext uri="{BB962C8B-B14F-4D97-AF65-F5344CB8AC3E}">
        <p14:creationId xmlns:p14="http://schemas.microsoft.com/office/powerpoint/2010/main" val="42883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oud with solid fill">
            <a:extLst>
              <a:ext uri="{FF2B5EF4-FFF2-40B4-BE49-F238E27FC236}">
                <a16:creationId xmlns:a16="http://schemas.microsoft.com/office/drawing/2014/main" id="{55A6319C-4F1B-2B2C-2BA9-530D0690A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25" y="64008"/>
            <a:ext cx="2241478" cy="2241478"/>
          </a:xfrm>
          <a:prstGeom prst="rect">
            <a:avLst/>
          </a:prstGeom>
        </p:spPr>
      </p:pic>
      <p:sp>
        <p:nvSpPr>
          <p:cNvPr id="22" name="Content Placeholder 2">
            <a:extLst>
              <a:ext uri="{FF2B5EF4-FFF2-40B4-BE49-F238E27FC236}">
                <a16:creationId xmlns:a16="http://schemas.microsoft.com/office/drawing/2014/main" id="{801D47FE-16E6-ADC1-77DF-1BA03546940C}"/>
              </a:ext>
            </a:extLst>
          </p:cNvPr>
          <p:cNvSpPr txBox="1">
            <a:spLocks/>
          </p:cNvSpPr>
          <p:nvPr/>
        </p:nvSpPr>
        <p:spPr>
          <a:xfrm>
            <a:off x="5680970" y="1570420"/>
            <a:ext cx="3421107" cy="487861"/>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400">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2C05C0FF-6517-8DA8-A4EC-20CC032B9C2C}"/>
              </a:ext>
            </a:extLst>
          </p:cNvPr>
          <p:cNvSpPr>
            <a:spLocks noGrp="1"/>
          </p:cNvSpPr>
          <p:nvPr>
            <p:ph type="title"/>
          </p:nvPr>
        </p:nvSpPr>
        <p:spPr>
          <a:xfrm>
            <a:off x="2686957" y="2812657"/>
            <a:ext cx="7574693" cy="1325563"/>
          </a:xfrm>
        </p:spPr>
        <p:txBody>
          <a:bodyPr/>
          <a:lstStyle/>
          <a:p>
            <a:r>
              <a:rPr lang="en-GB" dirty="0">
                <a:latin typeface="Arial" panose="020B0604020202020204" pitchFamily="34" charset="0"/>
                <a:cs typeface="Arial" panose="020B0604020202020204" pitchFamily="34" charset="0"/>
              </a:rPr>
              <a:t>What gases are in the air?</a:t>
            </a:r>
          </a:p>
        </p:txBody>
      </p:sp>
      <p:sp>
        <p:nvSpPr>
          <p:cNvPr id="7" name="Content Placeholder 2">
            <a:extLst>
              <a:ext uri="{FF2B5EF4-FFF2-40B4-BE49-F238E27FC236}">
                <a16:creationId xmlns:a16="http://schemas.microsoft.com/office/drawing/2014/main" id="{C60FC246-A279-2345-B486-95A3FDAE6965}"/>
              </a:ext>
            </a:extLst>
          </p:cNvPr>
          <p:cNvSpPr txBox="1">
            <a:spLocks/>
          </p:cNvSpPr>
          <p:nvPr/>
        </p:nvSpPr>
        <p:spPr>
          <a:xfrm>
            <a:off x="1190574" y="846188"/>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O</a:t>
            </a:r>
            <a:r>
              <a:rPr lang="en-GB">
                <a:solidFill>
                  <a:schemeClr val="bg1"/>
                </a:solidFill>
                <a:latin typeface="Arial" panose="020B0604020202020204" pitchFamily="34" charset="0"/>
                <a:cs typeface="Arial" panose="020B0604020202020204" pitchFamily="34" charset="0"/>
              </a:rPr>
              <a:t>2</a:t>
            </a:r>
            <a:endParaRPr lang="en-GB" sz="5400">
              <a:solidFill>
                <a:schemeClr val="bg1"/>
              </a:solidFill>
              <a:latin typeface="Arial" panose="020B0604020202020204" pitchFamily="34" charset="0"/>
              <a:cs typeface="Arial" panose="020B0604020202020204" pitchFamily="34" charset="0"/>
            </a:endParaRPr>
          </a:p>
        </p:txBody>
      </p:sp>
      <p:pic>
        <p:nvPicPr>
          <p:cNvPr id="4" name="Graphic 3" descr="Cloud with solid fill">
            <a:extLst>
              <a:ext uri="{FF2B5EF4-FFF2-40B4-BE49-F238E27FC236}">
                <a16:creationId xmlns:a16="http://schemas.microsoft.com/office/drawing/2014/main" id="{635436C5-FAC1-BC7C-7202-73BB0DFFC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71" y="2281076"/>
            <a:ext cx="2241478" cy="2241478"/>
          </a:xfrm>
          <a:prstGeom prst="rect">
            <a:avLst/>
          </a:prstGeom>
        </p:spPr>
      </p:pic>
      <p:sp>
        <p:nvSpPr>
          <p:cNvPr id="5" name="Content Placeholder 2">
            <a:extLst>
              <a:ext uri="{FF2B5EF4-FFF2-40B4-BE49-F238E27FC236}">
                <a16:creationId xmlns:a16="http://schemas.microsoft.com/office/drawing/2014/main" id="{57D65845-7EEF-1A9A-6CC8-36F58963DC44}"/>
              </a:ext>
            </a:extLst>
          </p:cNvPr>
          <p:cNvSpPr txBox="1">
            <a:spLocks/>
          </p:cNvSpPr>
          <p:nvPr/>
        </p:nvSpPr>
        <p:spPr>
          <a:xfrm>
            <a:off x="901858" y="3107832"/>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N</a:t>
            </a:r>
          </a:p>
        </p:txBody>
      </p:sp>
      <p:grpSp>
        <p:nvGrpSpPr>
          <p:cNvPr id="10" name="Group 9">
            <a:extLst>
              <a:ext uri="{FF2B5EF4-FFF2-40B4-BE49-F238E27FC236}">
                <a16:creationId xmlns:a16="http://schemas.microsoft.com/office/drawing/2014/main" id="{5A478BF7-2FE2-42CA-6693-F21354D3A8C9}"/>
              </a:ext>
            </a:extLst>
          </p:cNvPr>
          <p:cNvGrpSpPr/>
          <p:nvPr/>
        </p:nvGrpSpPr>
        <p:grpSpPr>
          <a:xfrm>
            <a:off x="2400693" y="1040832"/>
            <a:ext cx="3828110" cy="2241478"/>
            <a:chOff x="2515598" y="1040832"/>
            <a:chExt cx="3828110" cy="2241478"/>
          </a:xfrm>
        </p:grpSpPr>
        <p:pic>
          <p:nvPicPr>
            <p:cNvPr id="6" name="Graphic 5" descr="Cloud with solid fill">
              <a:extLst>
                <a:ext uri="{FF2B5EF4-FFF2-40B4-BE49-F238E27FC236}">
                  <a16:creationId xmlns:a16="http://schemas.microsoft.com/office/drawing/2014/main" id="{A6786609-2218-234D-BEC0-5EE92D8461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8" name="Content Placeholder 2">
              <a:extLst>
                <a:ext uri="{FF2B5EF4-FFF2-40B4-BE49-F238E27FC236}">
                  <a16:creationId xmlns:a16="http://schemas.microsoft.com/office/drawing/2014/main" id="{A1F86A70-26CE-96FE-5B92-8D841C50D54C}"/>
                </a:ext>
              </a:extLst>
            </p:cNvPr>
            <p:cNvSpPr txBox="1">
              <a:spLocks/>
            </p:cNvSpPr>
            <p:nvPr/>
          </p:nvSpPr>
          <p:spPr>
            <a:xfrm>
              <a:off x="3351127" y="1846879"/>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I</a:t>
              </a:r>
            </a:p>
          </p:txBody>
        </p:sp>
      </p:grpSp>
      <p:pic>
        <p:nvPicPr>
          <p:cNvPr id="25" name="Graphic 24" descr="Cloud with solid fill">
            <a:extLst>
              <a:ext uri="{FF2B5EF4-FFF2-40B4-BE49-F238E27FC236}">
                <a16:creationId xmlns:a16="http://schemas.microsoft.com/office/drawing/2014/main" id="{EC99EB7A-8404-FECA-1BB6-2A133F5C8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56" y="4352677"/>
            <a:ext cx="2241478" cy="2241478"/>
          </a:xfrm>
          <a:prstGeom prst="rect">
            <a:avLst/>
          </a:prstGeom>
        </p:spPr>
      </p:pic>
      <p:sp>
        <p:nvSpPr>
          <p:cNvPr id="28" name="Content Placeholder 2">
            <a:extLst>
              <a:ext uri="{FF2B5EF4-FFF2-40B4-BE49-F238E27FC236}">
                <a16:creationId xmlns:a16="http://schemas.microsoft.com/office/drawing/2014/main" id="{9B14DDD7-6E41-996B-06E4-3FCBFF15ACCA}"/>
              </a:ext>
            </a:extLst>
          </p:cNvPr>
          <p:cNvSpPr txBox="1">
            <a:spLocks/>
          </p:cNvSpPr>
          <p:nvPr/>
        </p:nvSpPr>
        <p:spPr>
          <a:xfrm>
            <a:off x="918976" y="5224806"/>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CH</a:t>
            </a:r>
            <a:r>
              <a:rPr lang="en-GB">
                <a:solidFill>
                  <a:schemeClr val="bg1"/>
                </a:solidFill>
                <a:latin typeface="Arial" panose="020B0604020202020204" pitchFamily="34" charset="0"/>
                <a:cs typeface="Arial" panose="020B0604020202020204" pitchFamily="34" charset="0"/>
              </a:rPr>
              <a:t>4</a:t>
            </a:r>
            <a:endParaRPr lang="en-GB" sz="5400">
              <a:solidFill>
                <a:schemeClr val="bg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D594A579-B2B3-0FE2-34BD-B499A91982EA}"/>
              </a:ext>
            </a:extLst>
          </p:cNvPr>
          <p:cNvGrpSpPr/>
          <p:nvPr/>
        </p:nvGrpSpPr>
        <p:grpSpPr>
          <a:xfrm>
            <a:off x="3894454" y="-338026"/>
            <a:ext cx="3592252" cy="2241478"/>
            <a:chOff x="2515598" y="1040832"/>
            <a:chExt cx="3592252" cy="2241478"/>
          </a:xfrm>
        </p:grpSpPr>
        <p:pic>
          <p:nvPicPr>
            <p:cNvPr id="21" name="Graphic 20" descr="Cloud with solid fill">
              <a:extLst>
                <a:ext uri="{FF2B5EF4-FFF2-40B4-BE49-F238E27FC236}">
                  <a16:creationId xmlns:a16="http://schemas.microsoft.com/office/drawing/2014/main" id="{87469256-DCA5-64A2-2EEB-7A11D3BD57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26" name="Content Placeholder 2">
              <a:extLst>
                <a:ext uri="{FF2B5EF4-FFF2-40B4-BE49-F238E27FC236}">
                  <a16:creationId xmlns:a16="http://schemas.microsoft.com/office/drawing/2014/main" id="{7923414A-8876-3A4C-06F6-B3D83CDBBB16}"/>
                </a:ext>
              </a:extLst>
            </p:cNvPr>
            <p:cNvSpPr txBox="1">
              <a:spLocks/>
            </p:cNvSpPr>
            <p:nvPr/>
          </p:nvSpPr>
          <p:spPr>
            <a:xfrm>
              <a:off x="3115269" y="184687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Kr</a:t>
              </a:r>
              <a:endParaRPr lang="en-GB" sz="540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8363A334-C4E7-CAC1-F34E-1D87512F3C7C}"/>
              </a:ext>
            </a:extLst>
          </p:cNvPr>
          <p:cNvGrpSpPr/>
          <p:nvPr/>
        </p:nvGrpSpPr>
        <p:grpSpPr>
          <a:xfrm>
            <a:off x="5001170" y="1312975"/>
            <a:ext cx="3471300" cy="2241478"/>
            <a:chOff x="2515598" y="1040832"/>
            <a:chExt cx="3471300" cy="2241478"/>
          </a:xfrm>
        </p:grpSpPr>
        <p:pic>
          <p:nvPicPr>
            <p:cNvPr id="30" name="Graphic 29" descr="Cloud with solid fill">
              <a:extLst>
                <a:ext uri="{FF2B5EF4-FFF2-40B4-BE49-F238E27FC236}">
                  <a16:creationId xmlns:a16="http://schemas.microsoft.com/office/drawing/2014/main" id="{92196E17-801F-94A5-70CF-EB5F25367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1" name="Content Placeholder 2">
              <a:extLst>
                <a:ext uri="{FF2B5EF4-FFF2-40B4-BE49-F238E27FC236}">
                  <a16:creationId xmlns:a16="http://schemas.microsoft.com/office/drawing/2014/main" id="{976EE75A-316A-E0A0-9A40-31D2354ADA82}"/>
                </a:ext>
              </a:extLst>
            </p:cNvPr>
            <p:cNvSpPr txBox="1">
              <a:spLocks/>
            </p:cNvSpPr>
            <p:nvPr/>
          </p:nvSpPr>
          <p:spPr>
            <a:xfrm>
              <a:off x="2994317"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endParaRPr lang="en-GB" sz="540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AAC8AF47-498F-7424-9224-2EBB55EF6B3F}"/>
              </a:ext>
            </a:extLst>
          </p:cNvPr>
          <p:cNvGrpSpPr/>
          <p:nvPr/>
        </p:nvGrpSpPr>
        <p:grpSpPr>
          <a:xfrm>
            <a:off x="6156263" y="194164"/>
            <a:ext cx="3447110" cy="2241478"/>
            <a:chOff x="2515598" y="1040832"/>
            <a:chExt cx="3447110" cy="2241478"/>
          </a:xfrm>
        </p:grpSpPr>
        <p:pic>
          <p:nvPicPr>
            <p:cNvPr id="33" name="Graphic 32" descr="Cloud with solid fill">
              <a:extLst>
                <a:ext uri="{FF2B5EF4-FFF2-40B4-BE49-F238E27FC236}">
                  <a16:creationId xmlns:a16="http://schemas.microsoft.com/office/drawing/2014/main" id="{7DBD71A3-77C3-EC5E-78B8-64ABD80B3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4" name="Content Placeholder 2">
              <a:extLst>
                <a:ext uri="{FF2B5EF4-FFF2-40B4-BE49-F238E27FC236}">
                  <a16:creationId xmlns:a16="http://schemas.microsoft.com/office/drawing/2014/main" id="{564EC6A7-78AB-F80B-76A6-4F5A2AB56724}"/>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5629D8AB-D7EA-F20D-4D5C-44DEBC1E1E9E}"/>
              </a:ext>
            </a:extLst>
          </p:cNvPr>
          <p:cNvGrpSpPr/>
          <p:nvPr/>
        </p:nvGrpSpPr>
        <p:grpSpPr>
          <a:xfrm>
            <a:off x="9524786" y="569117"/>
            <a:ext cx="3604348" cy="2241478"/>
            <a:chOff x="2515598" y="1040832"/>
            <a:chExt cx="3604348" cy="2241478"/>
          </a:xfrm>
        </p:grpSpPr>
        <p:pic>
          <p:nvPicPr>
            <p:cNvPr id="40" name="Graphic 39" descr="Cloud with solid fill">
              <a:extLst>
                <a:ext uri="{FF2B5EF4-FFF2-40B4-BE49-F238E27FC236}">
                  <a16:creationId xmlns:a16="http://schemas.microsoft.com/office/drawing/2014/main" id="{F2563210-2E64-564C-6F2C-CC51E7C7AC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1" name="Content Placeholder 2">
              <a:extLst>
                <a:ext uri="{FF2B5EF4-FFF2-40B4-BE49-F238E27FC236}">
                  <a16:creationId xmlns:a16="http://schemas.microsoft.com/office/drawing/2014/main" id="{2852CE15-CD96-5CE9-0D4F-B3AFD9920E42}"/>
                </a:ext>
              </a:extLst>
            </p:cNvPr>
            <p:cNvSpPr txBox="1">
              <a:spLocks/>
            </p:cNvSpPr>
            <p:nvPr/>
          </p:nvSpPr>
          <p:spPr>
            <a:xfrm>
              <a:off x="3127365"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O</a:t>
              </a:r>
              <a:r>
                <a:rPr lang="en-GB" dirty="0">
                  <a:solidFill>
                    <a:schemeClr val="bg1"/>
                  </a:solidFill>
                  <a:latin typeface="Arial"/>
                  <a:cs typeface="Arial"/>
                </a:rPr>
                <a:t>3</a:t>
              </a:r>
              <a:endParaRPr lang="en-GB" sz="2400" dirty="0">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C2E17706-D6C2-7A94-3BFC-5D6FD5F0542F}"/>
              </a:ext>
            </a:extLst>
          </p:cNvPr>
          <p:cNvGrpSpPr/>
          <p:nvPr/>
        </p:nvGrpSpPr>
        <p:grpSpPr>
          <a:xfrm>
            <a:off x="9639691" y="2280592"/>
            <a:ext cx="3489443" cy="2241478"/>
            <a:chOff x="2515598" y="1040832"/>
            <a:chExt cx="3489443" cy="2241478"/>
          </a:xfrm>
        </p:grpSpPr>
        <p:pic>
          <p:nvPicPr>
            <p:cNvPr id="43" name="Graphic 42" descr="Cloud with solid fill">
              <a:extLst>
                <a:ext uri="{FF2B5EF4-FFF2-40B4-BE49-F238E27FC236}">
                  <a16:creationId xmlns:a16="http://schemas.microsoft.com/office/drawing/2014/main" id="{F39552E7-C6A9-C93B-A942-17FB020AF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4" name="Content Placeholder 2">
              <a:extLst>
                <a:ext uri="{FF2B5EF4-FFF2-40B4-BE49-F238E27FC236}">
                  <a16:creationId xmlns:a16="http://schemas.microsoft.com/office/drawing/2014/main" id="{D9C3C2E4-D9CB-64FA-BAC0-09BB6B7801A4}"/>
                </a:ext>
              </a:extLst>
            </p:cNvPr>
            <p:cNvSpPr txBox="1">
              <a:spLocks/>
            </p:cNvSpPr>
            <p:nvPr/>
          </p:nvSpPr>
          <p:spPr>
            <a:xfrm>
              <a:off x="3012460" y="1901307"/>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NO</a:t>
              </a:r>
              <a:r>
                <a:rPr lang="en-GB" dirty="0">
                  <a:solidFill>
                    <a:schemeClr val="bg1"/>
                  </a:solidFill>
                  <a:latin typeface="Arial"/>
                  <a:cs typeface="Arial"/>
                </a:rPr>
                <a:t>2</a:t>
              </a:r>
              <a:endParaRPr lang="en-GB" sz="2400" dirty="0">
                <a:solidFill>
                  <a:schemeClr val="bg1"/>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F85DC609-4D01-A222-B164-65B089A8FFA9}"/>
              </a:ext>
            </a:extLst>
          </p:cNvPr>
          <p:cNvGrpSpPr/>
          <p:nvPr/>
        </p:nvGrpSpPr>
        <p:grpSpPr>
          <a:xfrm>
            <a:off x="2086215" y="3369165"/>
            <a:ext cx="3616443" cy="2241478"/>
            <a:chOff x="2515598" y="1040832"/>
            <a:chExt cx="3616443" cy="2241478"/>
          </a:xfrm>
        </p:grpSpPr>
        <p:pic>
          <p:nvPicPr>
            <p:cNvPr id="47" name="Graphic 46" descr="Cloud with solid fill">
              <a:extLst>
                <a:ext uri="{FF2B5EF4-FFF2-40B4-BE49-F238E27FC236}">
                  <a16:creationId xmlns:a16="http://schemas.microsoft.com/office/drawing/2014/main" id="{355B731E-FC95-5246-4C34-AFC486860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8" name="Content Placeholder 2">
              <a:extLst>
                <a:ext uri="{FF2B5EF4-FFF2-40B4-BE49-F238E27FC236}">
                  <a16:creationId xmlns:a16="http://schemas.microsoft.com/office/drawing/2014/main" id="{279AF8E0-D27E-0291-CE75-E86D738CBA53}"/>
                </a:ext>
              </a:extLst>
            </p:cNvPr>
            <p:cNvSpPr txBox="1">
              <a:spLocks/>
            </p:cNvSpPr>
            <p:nvPr/>
          </p:nvSpPr>
          <p:spPr>
            <a:xfrm>
              <a:off x="3139460" y="183478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err="1">
                  <a:solidFill>
                    <a:schemeClr val="bg1"/>
                  </a:solidFill>
                  <a:latin typeface="Arial"/>
                  <a:cs typeface="Arial"/>
                </a:rPr>
                <a:t>Ar</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5194F26C-E449-9D77-DB9A-3CB9E89FD773}"/>
              </a:ext>
            </a:extLst>
          </p:cNvPr>
          <p:cNvGrpSpPr/>
          <p:nvPr/>
        </p:nvGrpSpPr>
        <p:grpSpPr>
          <a:xfrm>
            <a:off x="3368309" y="4862924"/>
            <a:ext cx="3368491" cy="2241478"/>
            <a:chOff x="2515598" y="1040832"/>
            <a:chExt cx="3368491" cy="2241478"/>
          </a:xfrm>
        </p:grpSpPr>
        <p:pic>
          <p:nvPicPr>
            <p:cNvPr id="52" name="Graphic 51" descr="Cloud with solid fill">
              <a:extLst>
                <a:ext uri="{FF2B5EF4-FFF2-40B4-BE49-F238E27FC236}">
                  <a16:creationId xmlns:a16="http://schemas.microsoft.com/office/drawing/2014/main" id="{D566DF5D-5EDF-C6DE-F884-CBAE306BE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53" name="Content Placeholder 2">
              <a:extLst>
                <a:ext uri="{FF2B5EF4-FFF2-40B4-BE49-F238E27FC236}">
                  <a16:creationId xmlns:a16="http://schemas.microsoft.com/office/drawing/2014/main" id="{1F76654D-D56D-1B41-06A2-25EDD14FBE13}"/>
                </a:ext>
              </a:extLst>
            </p:cNvPr>
            <p:cNvSpPr txBox="1">
              <a:spLocks/>
            </p:cNvSpPr>
            <p:nvPr/>
          </p:nvSpPr>
          <p:spPr>
            <a:xfrm>
              <a:off x="2891508" y="1937593"/>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N</a:t>
              </a:r>
              <a:r>
                <a:rPr lang="en-GB" dirty="0">
                  <a:solidFill>
                    <a:schemeClr val="bg1"/>
                  </a:solidFill>
                  <a:latin typeface="Arial"/>
                  <a:cs typeface="Arial"/>
                </a:rPr>
                <a:t>2</a:t>
              </a:r>
              <a:r>
                <a:rPr lang="en-GB" sz="5400" dirty="0">
                  <a:solidFill>
                    <a:schemeClr val="bg1"/>
                  </a:solidFill>
                  <a:latin typeface="Arial"/>
                  <a:cs typeface="Arial"/>
                </a:rPr>
                <a:t>O</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666F1358-4673-CC09-2E79-3148E52C42E2}"/>
              </a:ext>
            </a:extLst>
          </p:cNvPr>
          <p:cNvGrpSpPr/>
          <p:nvPr/>
        </p:nvGrpSpPr>
        <p:grpSpPr>
          <a:xfrm>
            <a:off x="4964882" y="3738070"/>
            <a:ext cx="3646681" cy="2241478"/>
            <a:chOff x="2400693" y="448165"/>
            <a:chExt cx="3646681" cy="2241478"/>
          </a:xfrm>
        </p:grpSpPr>
        <p:pic>
          <p:nvPicPr>
            <p:cNvPr id="57" name="Graphic 56" descr="Cloud with solid fill">
              <a:extLst>
                <a:ext uri="{FF2B5EF4-FFF2-40B4-BE49-F238E27FC236}">
                  <a16:creationId xmlns:a16="http://schemas.microsoft.com/office/drawing/2014/main" id="{5DAB5661-68EE-C02A-A441-FB86EEA0DF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693" y="448165"/>
              <a:ext cx="2241478" cy="2241478"/>
            </a:xfrm>
            <a:prstGeom prst="rect">
              <a:avLst/>
            </a:prstGeom>
          </p:spPr>
        </p:pic>
        <p:sp>
          <p:nvSpPr>
            <p:cNvPr id="58" name="Content Placeholder 2">
              <a:extLst>
                <a:ext uri="{FF2B5EF4-FFF2-40B4-BE49-F238E27FC236}">
                  <a16:creationId xmlns:a16="http://schemas.microsoft.com/office/drawing/2014/main" id="{93583342-158C-FB12-C0CC-A0DD3A83B5B9}"/>
                </a:ext>
              </a:extLst>
            </p:cNvPr>
            <p:cNvSpPr txBox="1">
              <a:spLocks/>
            </p:cNvSpPr>
            <p:nvPr/>
          </p:nvSpPr>
          <p:spPr>
            <a:xfrm>
              <a:off x="3054793" y="1290498"/>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Xe</a:t>
              </a:r>
              <a:endParaRPr lang="en-GB" sz="5400">
                <a:solidFill>
                  <a:schemeClr val="bg1"/>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8B85CFE2-24C4-3CCC-71C1-AA31F4104C60}"/>
              </a:ext>
            </a:extLst>
          </p:cNvPr>
          <p:cNvGrpSpPr/>
          <p:nvPr/>
        </p:nvGrpSpPr>
        <p:grpSpPr>
          <a:xfrm>
            <a:off x="7486738" y="3230067"/>
            <a:ext cx="3489443" cy="2241478"/>
            <a:chOff x="2515598" y="1040832"/>
            <a:chExt cx="3489443" cy="2241478"/>
          </a:xfrm>
        </p:grpSpPr>
        <p:pic>
          <p:nvPicPr>
            <p:cNvPr id="60" name="Graphic 59" descr="Cloud with solid fill">
              <a:extLst>
                <a:ext uri="{FF2B5EF4-FFF2-40B4-BE49-F238E27FC236}">
                  <a16:creationId xmlns:a16="http://schemas.microsoft.com/office/drawing/2014/main" id="{37C633F3-D0E2-E204-A607-0DE4E2C24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1" name="Content Placeholder 2">
              <a:extLst>
                <a:ext uri="{FF2B5EF4-FFF2-40B4-BE49-F238E27FC236}">
                  <a16:creationId xmlns:a16="http://schemas.microsoft.com/office/drawing/2014/main" id="{64F7E43F-8541-BCAB-7FA0-FA727F2D7849}"/>
                </a:ext>
              </a:extLst>
            </p:cNvPr>
            <p:cNvSpPr txBox="1">
              <a:spLocks/>
            </p:cNvSpPr>
            <p:nvPr/>
          </p:nvSpPr>
          <p:spPr>
            <a:xfrm>
              <a:off x="3012460" y="1901307"/>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NH</a:t>
              </a:r>
              <a:r>
                <a:rPr lang="en-GB">
                  <a:solidFill>
                    <a:schemeClr val="bg1"/>
                  </a:solidFill>
                  <a:latin typeface="Arial"/>
                  <a:cs typeface="Arial"/>
                </a:rPr>
                <a:t>3</a:t>
              </a:r>
              <a:endParaRPr lang="en-GB" sz="2400">
                <a:solidFill>
                  <a:schemeClr val="bg1"/>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3F6F3EBD-1A40-3CA4-5A53-7DDEFE5D8ED8}"/>
              </a:ext>
            </a:extLst>
          </p:cNvPr>
          <p:cNvGrpSpPr/>
          <p:nvPr/>
        </p:nvGrpSpPr>
        <p:grpSpPr>
          <a:xfrm>
            <a:off x="6736835" y="4524259"/>
            <a:ext cx="3701110" cy="2241478"/>
            <a:chOff x="2515598" y="1040832"/>
            <a:chExt cx="3701110" cy="2241478"/>
          </a:xfrm>
        </p:grpSpPr>
        <p:pic>
          <p:nvPicPr>
            <p:cNvPr id="63" name="Graphic 62" descr="Cloud with solid fill">
              <a:extLst>
                <a:ext uri="{FF2B5EF4-FFF2-40B4-BE49-F238E27FC236}">
                  <a16:creationId xmlns:a16="http://schemas.microsoft.com/office/drawing/2014/main" id="{29B6836F-C4A5-4EE8-C788-ED7756A58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4" name="Content Placeholder 2">
              <a:extLst>
                <a:ext uri="{FF2B5EF4-FFF2-40B4-BE49-F238E27FC236}">
                  <a16:creationId xmlns:a16="http://schemas.microsoft.com/office/drawing/2014/main" id="{ACA2FC33-269E-5FFC-E82B-7AFACADA4A5E}"/>
                </a:ext>
              </a:extLst>
            </p:cNvPr>
            <p:cNvSpPr txBox="1">
              <a:spLocks/>
            </p:cNvSpPr>
            <p:nvPr/>
          </p:nvSpPr>
          <p:spPr>
            <a:xfrm>
              <a:off x="3224127" y="1840831"/>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panose="020B0604020202020204" pitchFamily="34" charset="0"/>
                  <a:cs typeface="Arial" panose="020B0604020202020204" pitchFamily="34" charset="0"/>
                </a:rPr>
                <a:t>H</a:t>
              </a:r>
            </a:p>
          </p:txBody>
        </p:sp>
      </p:grpSp>
      <p:grpSp>
        <p:nvGrpSpPr>
          <p:cNvPr id="65" name="Group 64">
            <a:extLst>
              <a:ext uri="{FF2B5EF4-FFF2-40B4-BE49-F238E27FC236}">
                <a16:creationId xmlns:a16="http://schemas.microsoft.com/office/drawing/2014/main" id="{6461BCCA-F34C-B663-6E64-9B267C1DC43F}"/>
              </a:ext>
            </a:extLst>
          </p:cNvPr>
          <p:cNvGrpSpPr/>
          <p:nvPr/>
        </p:nvGrpSpPr>
        <p:grpSpPr>
          <a:xfrm>
            <a:off x="9639691" y="4209782"/>
            <a:ext cx="3628539" cy="2241478"/>
            <a:chOff x="2515598" y="1040832"/>
            <a:chExt cx="3628539" cy="2241478"/>
          </a:xfrm>
        </p:grpSpPr>
        <p:pic>
          <p:nvPicPr>
            <p:cNvPr id="66" name="Graphic 65" descr="Cloud with solid fill">
              <a:extLst>
                <a:ext uri="{FF2B5EF4-FFF2-40B4-BE49-F238E27FC236}">
                  <a16:creationId xmlns:a16="http://schemas.microsoft.com/office/drawing/2014/main" id="{61A865F3-E99C-4E2A-F669-5365D2CE7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7" name="Content Placeholder 2">
              <a:extLst>
                <a:ext uri="{FF2B5EF4-FFF2-40B4-BE49-F238E27FC236}">
                  <a16:creationId xmlns:a16="http://schemas.microsoft.com/office/drawing/2014/main" id="{FBC9C634-90AC-104B-0B4E-8E7049092F53}"/>
                </a:ext>
              </a:extLst>
            </p:cNvPr>
            <p:cNvSpPr txBox="1">
              <a:spLocks/>
            </p:cNvSpPr>
            <p:nvPr/>
          </p:nvSpPr>
          <p:spPr>
            <a:xfrm>
              <a:off x="3151556" y="184687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He</a:t>
              </a:r>
              <a:endParaRPr lang="en-GB" sz="5400">
                <a:solidFill>
                  <a:schemeClr val="bg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CF6EC24D-963D-C4D8-80D0-240D98014003}"/>
              </a:ext>
            </a:extLst>
          </p:cNvPr>
          <p:cNvGrpSpPr/>
          <p:nvPr/>
        </p:nvGrpSpPr>
        <p:grpSpPr>
          <a:xfrm>
            <a:off x="8079405" y="-428741"/>
            <a:ext cx="3447110" cy="2241478"/>
            <a:chOff x="2515598" y="1040832"/>
            <a:chExt cx="3447110" cy="2241478"/>
          </a:xfrm>
        </p:grpSpPr>
        <p:pic>
          <p:nvPicPr>
            <p:cNvPr id="69" name="Graphic 68" descr="Cloud with solid fill">
              <a:extLst>
                <a:ext uri="{FF2B5EF4-FFF2-40B4-BE49-F238E27FC236}">
                  <a16:creationId xmlns:a16="http://schemas.microsoft.com/office/drawing/2014/main" id="{4DEE2359-144A-C141-DB07-A83633499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70" name="Content Placeholder 2">
              <a:extLst>
                <a:ext uri="{FF2B5EF4-FFF2-40B4-BE49-F238E27FC236}">
                  <a16:creationId xmlns:a16="http://schemas.microsoft.com/office/drawing/2014/main" id="{538EE280-A2FB-3F4F-07C3-2C45926AD26B}"/>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SO</a:t>
              </a:r>
              <a:r>
                <a:rPr lang="en-GB" dirty="0">
                  <a:solidFill>
                    <a:schemeClr val="bg1"/>
                  </a:solidFill>
                  <a:latin typeface="Arial"/>
                  <a:cs typeface="Arial"/>
                </a:rPr>
                <a:t>2</a:t>
              </a:r>
              <a:endParaRPr lang="en-GB" sz="2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7723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801D47FE-16E6-ADC1-77DF-1BA03546940C}"/>
              </a:ext>
            </a:extLst>
          </p:cNvPr>
          <p:cNvSpPr txBox="1">
            <a:spLocks/>
          </p:cNvSpPr>
          <p:nvPr/>
        </p:nvSpPr>
        <p:spPr>
          <a:xfrm>
            <a:off x="5680970" y="1570420"/>
            <a:ext cx="3421107" cy="487861"/>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400">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2C05C0FF-6517-8DA8-A4EC-20CC032B9C2C}"/>
              </a:ext>
            </a:extLst>
          </p:cNvPr>
          <p:cNvSpPr>
            <a:spLocks noGrp="1"/>
          </p:cNvSpPr>
          <p:nvPr>
            <p:ph type="title"/>
          </p:nvPr>
        </p:nvSpPr>
        <p:spPr>
          <a:xfrm>
            <a:off x="2686957" y="2812657"/>
            <a:ext cx="7574693" cy="1325563"/>
          </a:xfrm>
        </p:spPr>
        <p:txBody>
          <a:bodyPr/>
          <a:lstStyle/>
          <a:p>
            <a:r>
              <a:rPr lang="en-GB">
                <a:latin typeface="Arial"/>
                <a:cs typeface="Arial"/>
              </a:rPr>
              <a:t>What gases are pollutants?</a:t>
            </a:r>
          </a:p>
        </p:txBody>
      </p:sp>
      <p:sp>
        <p:nvSpPr>
          <p:cNvPr id="7" name="Content Placeholder 2">
            <a:extLst>
              <a:ext uri="{FF2B5EF4-FFF2-40B4-BE49-F238E27FC236}">
                <a16:creationId xmlns:a16="http://schemas.microsoft.com/office/drawing/2014/main" id="{C60FC246-A279-2345-B486-95A3FDAE6965}"/>
              </a:ext>
            </a:extLst>
          </p:cNvPr>
          <p:cNvSpPr txBox="1">
            <a:spLocks/>
          </p:cNvSpPr>
          <p:nvPr/>
        </p:nvSpPr>
        <p:spPr>
          <a:xfrm>
            <a:off x="1190574" y="846188"/>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O</a:t>
            </a:r>
            <a:r>
              <a:rPr lang="en-GB">
                <a:solidFill>
                  <a:schemeClr val="bg1"/>
                </a:solidFill>
                <a:latin typeface="Arial" panose="020B0604020202020204" pitchFamily="34" charset="0"/>
                <a:cs typeface="Arial" panose="020B0604020202020204" pitchFamily="34" charset="0"/>
              </a:rPr>
              <a:t>2</a:t>
            </a:r>
            <a:endParaRPr lang="en-GB" sz="540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7D65845-7EEF-1A9A-6CC8-36F58963DC44}"/>
              </a:ext>
            </a:extLst>
          </p:cNvPr>
          <p:cNvSpPr txBox="1">
            <a:spLocks/>
          </p:cNvSpPr>
          <p:nvPr/>
        </p:nvSpPr>
        <p:spPr>
          <a:xfrm>
            <a:off x="939493" y="1784375"/>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N</a:t>
            </a:r>
          </a:p>
        </p:txBody>
      </p:sp>
      <p:sp>
        <p:nvSpPr>
          <p:cNvPr id="8" name="Content Placeholder 2">
            <a:extLst>
              <a:ext uri="{FF2B5EF4-FFF2-40B4-BE49-F238E27FC236}">
                <a16:creationId xmlns:a16="http://schemas.microsoft.com/office/drawing/2014/main" id="{A1F86A70-26CE-96FE-5B92-8D841C50D54C}"/>
              </a:ext>
            </a:extLst>
          </p:cNvPr>
          <p:cNvSpPr txBox="1">
            <a:spLocks/>
          </p:cNvSpPr>
          <p:nvPr/>
        </p:nvSpPr>
        <p:spPr>
          <a:xfrm>
            <a:off x="3236222" y="1846879"/>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I</a:t>
            </a:r>
          </a:p>
        </p:txBody>
      </p:sp>
      <p:pic>
        <p:nvPicPr>
          <p:cNvPr id="25" name="Graphic 24" descr="Cloud with solid fill">
            <a:extLst>
              <a:ext uri="{FF2B5EF4-FFF2-40B4-BE49-F238E27FC236}">
                <a16:creationId xmlns:a16="http://schemas.microsoft.com/office/drawing/2014/main" id="{EC99EB7A-8404-FECA-1BB6-2A133F5C8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56" y="4352677"/>
            <a:ext cx="2241478" cy="2241478"/>
          </a:xfrm>
          <a:prstGeom prst="rect">
            <a:avLst/>
          </a:prstGeom>
        </p:spPr>
      </p:pic>
      <p:sp>
        <p:nvSpPr>
          <p:cNvPr id="28" name="Content Placeholder 2">
            <a:extLst>
              <a:ext uri="{FF2B5EF4-FFF2-40B4-BE49-F238E27FC236}">
                <a16:creationId xmlns:a16="http://schemas.microsoft.com/office/drawing/2014/main" id="{9B14DDD7-6E41-996B-06E4-3FCBFF15ACCA}"/>
              </a:ext>
            </a:extLst>
          </p:cNvPr>
          <p:cNvSpPr txBox="1">
            <a:spLocks/>
          </p:cNvSpPr>
          <p:nvPr/>
        </p:nvSpPr>
        <p:spPr>
          <a:xfrm>
            <a:off x="918976" y="5224806"/>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CH</a:t>
            </a:r>
            <a:r>
              <a:rPr lang="en-GB">
                <a:solidFill>
                  <a:schemeClr val="bg1"/>
                </a:solidFill>
                <a:latin typeface="Arial" panose="020B0604020202020204" pitchFamily="34" charset="0"/>
                <a:cs typeface="Arial" panose="020B0604020202020204" pitchFamily="34" charset="0"/>
              </a:rPr>
              <a:t>4</a:t>
            </a:r>
            <a:endParaRPr lang="en-GB" sz="5400">
              <a:solidFill>
                <a:schemeClr val="bg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363A334-C4E7-CAC1-F34E-1D87512F3C7C}"/>
              </a:ext>
            </a:extLst>
          </p:cNvPr>
          <p:cNvGrpSpPr/>
          <p:nvPr/>
        </p:nvGrpSpPr>
        <p:grpSpPr>
          <a:xfrm>
            <a:off x="5001170" y="1312975"/>
            <a:ext cx="3471300" cy="2241478"/>
            <a:chOff x="2515598" y="1040832"/>
            <a:chExt cx="3471300" cy="2241478"/>
          </a:xfrm>
        </p:grpSpPr>
        <p:pic>
          <p:nvPicPr>
            <p:cNvPr id="30" name="Graphic 29" descr="Cloud with solid fill">
              <a:extLst>
                <a:ext uri="{FF2B5EF4-FFF2-40B4-BE49-F238E27FC236}">
                  <a16:creationId xmlns:a16="http://schemas.microsoft.com/office/drawing/2014/main" id="{92196E17-801F-94A5-70CF-EB5F25367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1" name="Content Placeholder 2">
              <a:extLst>
                <a:ext uri="{FF2B5EF4-FFF2-40B4-BE49-F238E27FC236}">
                  <a16:creationId xmlns:a16="http://schemas.microsoft.com/office/drawing/2014/main" id="{976EE75A-316A-E0A0-9A40-31D2354ADA82}"/>
                </a:ext>
              </a:extLst>
            </p:cNvPr>
            <p:cNvSpPr txBox="1">
              <a:spLocks/>
            </p:cNvSpPr>
            <p:nvPr/>
          </p:nvSpPr>
          <p:spPr>
            <a:xfrm>
              <a:off x="2994317"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CO</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AAC8AF47-498F-7424-9224-2EBB55EF6B3F}"/>
              </a:ext>
            </a:extLst>
          </p:cNvPr>
          <p:cNvGrpSpPr/>
          <p:nvPr/>
        </p:nvGrpSpPr>
        <p:grpSpPr>
          <a:xfrm>
            <a:off x="6156263" y="194164"/>
            <a:ext cx="3447110" cy="2241478"/>
            <a:chOff x="2515598" y="1040832"/>
            <a:chExt cx="3447110" cy="2241478"/>
          </a:xfrm>
        </p:grpSpPr>
        <p:pic>
          <p:nvPicPr>
            <p:cNvPr id="33" name="Graphic 32" descr="Cloud with solid fill">
              <a:extLst>
                <a:ext uri="{FF2B5EF4-FFF2-40B4-BE49-F238E27FC236}">
                  <a16:creationId xmlns:a16="http://schemas.microsoft.com/office/drawing/2014/main" id="{7DBD71A3-77C3-EC5E-78B8-64ABD80B3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4" name="Content Placeholder 2">
              <a:extLst>
                <a:ext uri="{FF2B5EF4-FFF2-40B4-BE49-F238E27FC236}">
                  <a16:creationId xmlns:a16="http://schemas.microsoft.com/office/drawing/2014/main" id="{564EC6A7-78AB-F80B-76A6-4F5A2AB56724}"/>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5629D8AB-D7EA-F20D-4D5C-44DEBC1E1E9E}"/>
              </a:ext>
            </a:extLst>
          </p:cNvPr>
          <p:cNvGrpSpPr/>
          <p:nvPr/>
        </p:nvGrpSpPr>
        <p:grpSpPr>
          <a:xfrm>
            <a:off x="9524786" y="569117"/>
            <a:ext cx="3604348" cy="2241478"/>
            <a:chOff x="2515598" y="1040832"/>
            <a:chExt cx="3604348" cy="2241478"/>
          </a:xfrm>
        </p:grpSpPr>
        <p:pic>
          <p:nvPicPr>
            <p:cNvPr id="40" name="Graphic 39" descr="Cloud with solid fill">
              <a:extLst>
                <a:ext uri="{FF2B5EF4-FFF2-40B4-BE49-F238E27FC236}">
                  <a16:creationId xmlns:a16="http://schemas.microsoft.com/office/drawing/2014/main" id="{F2563210-2E64-564C-6F2C-CC51E7C7AC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1" name="Content Placeholder 2">
              <a:extLst>
                <a:ext uri="{FF2B5EF4-FFF2-40B4-BE49-F238E27FC236}">
                  <a16:creationId xmlns:a16="http://schemas.microsoft.com/office/drawing/2014/main" id="{2852CE15-CD96-5CE9-0D4F-B3AFD9920E42}"/>
                </a:ext>
              </a:extLst>
            </p:cNvPr>
            <p:cNvSpPr txBox="1">
              <a:spLocks/>
            </p:cNvSpPr>
            <p:nvPr/>
          </p:nvSpPr>
          <p:spPr>
            <a:xfrm>
              <a:off x="3127365"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O</a:t>
              </a:r>
              <a:r>
                <a:rPr lang="en-GB" dirty="0">
                  <a:solidFill>
                    <a:schemeClr val="bg1"/>
                  </a:solidFill>
                  <a:latin typeface="Arial"/>
                  <a:cs typeface="Arial"/>
                </a:rPr>
                <a:t>3</a:t>
              </a:r>
              <a:endParaRPr lang="en-GB" sz="2400" dirty="0">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C2E17706-D6C2-7A94-3BFC-5D6FD5F0542F}"/>
              </a:ext>
            </a:extLst>
          </p:cNvPr>
          <p:cNvGrpSpPr/>
          <p:nvPr/>
        </p:nvGrpSpPr>
        <p:grpSpPr>
          <a:xfrm>
            <a:off x="9639691" y="2280592"/>
            <a:ext cx="3489443" cy="2241478"/>
            <a:chOff x="2515598" y="1040832"/>
            <a:chExt cx="3489443" cy="2241478"/>
          </a:xfrm>
        </p:grpSpPr>
        <p:pic>
          <p:nvPicPr>
            <p:cNvPr id="43" name="Graphic 42" descr="Cloud with solid fill">
              <a:extLst>
                <a:ext uri="{FF2B5EF4-FFF2-40B4-BE49-F238E27FC236}">
                  <a16:creationId xmlns:a16="http://schemas.microsoft.com/office/drawing/2014/main" id="{F39552E7-C6A9-C93B-A942-17FB020AF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4" name="Content Placeholder 2">
              <a:extLst>
                <a:ext uri="{FF2B5EF4-FFF2-40B4-BE49-F238E27FC236}">
                  <a16:creationId xmlns:a16="http://schemas.microsoft.com/office/drawing/2014/main" id="{D9C3C2E4-D9CB-64FA-BAC0-09BB6B7801A4}"/>
                </a:ext>
              </a:extLst>
            </p:cNvPr>
            <p:cNvSpPr txBox="1">
              <a:spLocks/>
            </p:cNvSpPr>
            <p:nvPr/>
          </p:nvSpPr>
          <p:spPr>
            <a:xfrm>
              <a:off x="3012460" y="1901307"/>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NO</a:t>
              </a:r>
              <a:r>
                <a:rPr lang="en-GB" dirty="0">
                  <a:solidFill>
                    <a:schemeClr val="bg1"/>
                  </a:solidFill>
                  <a:latin typeface="Arial"/>
                  <a:cs typeface="Arial"/>
                </a:rPr>
                <a:t>2</a:t>
              </a:r>
              <a:endParaRPr lang="en-GB" sz="2400" dirty="0">
                <a:solidFill>
                  <a:schemeClr val="bg1"/>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5194F26C-E449-9D77-DB9A-3CB9E89FD773}"/>
              </a:ext>
            </a:extLst>
          </p:cNvPr>
          <p:cNvGrpSpPr/>
          <p:nvPr/>
        </p:nvGrpSpPr>
        <p:grpSpPr>
          <a:xfrm>
            <a:off x="3368309" y="4862924"/>
            <a:ext cx="3368491" cy="2241478"/>
            <a:chOff x="2515598" y="1040832"/>
            <a:chExt cx="3368491" cy="2241478"/>
          </a:xfrm>
        </p:grpSpPr>
        <p:pic>
          <p:nvPicPr>
            <p:cNvPr id="52" name="Graphic 51" descr="Cloud with solid fill">
              <a:extLst>
                <a:ext uri="{FF2B5EF4-FFF2-40B4-BE49-F238E27FC236}">
                  <a16:creationId xmlns:a16="http://schemas.microsoft.com/office/drawing/2014/main" id="{D566DF5D-5EDF-C6DE-F884-CBAE306BE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53" name="Content Placeholder 2">
              <a:extLst>
                <a:ext uri="{FF2B5EF4-FFF2-40B4-BE49-F238E27FC236}">
                  <a16:creationId xmlns:a16="http://schemas.microsoft.com/office/drawing/2014/main" id="{1F76654D-D56D-1B41-06A2-25EDD14FBE13}"/>
                </a:ext>
              </a:extLst>
            </p:cNvPr>
            <p:cNvSpPr txBox="1">
              <a:spLocks/>
            </p:cNvSpPr>
            <p:nvPr/>
          </p:nvSpPr>
          <p:spPr>
            <a:xfrm>
              <a:off x="2891508" y="1937593"/>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N</a:t>
              </a:r>
              <a:r>
                <a:rPr lang="en-GB" dirty="0">
                  <a:solidFill>
                    <a:schemeClr val="bg1"/>
                  </a:solidFill>
                  <a:latin typeface="Arial"/>
                  <a:cs typeface="Arial"/>
                </a:rPr>
                <a:t>2</a:t>
              </a:r>
              <a:r>
                <a:rPr lang="en-GB" sz="5400" dirty="0">
                  <a:solidFill>
                    <a:schemeClr val="bg1"/>
                  </a:solidFill>
                  <a:latin typeface="Arial"/>
                  <a:cs typeface="Arial"/>
                </a:rPr>
                <a:t>O</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CF6EC24D-963D-C4D8-80D0-240D98014003}"/>
              </a:ext>
            </a:extLst>
          </p:cNvPr>
          <p:cNvGrpSpPr/>
          <p:nvPr/>
        </p:nvGrpSpPr>
        <p:grpSpPr>
          <a:xfrm>
            <a:off x="8079405" y="-428741"/>
            <a:ext cx="3447110" cy="2241478"/>
            <a:chOff x="2515598" y="1040832"/>
            <a:chExt cx="3447110" cy="2241478"/>
          </a:xfrm>
        </p:grpSpPr>
        <p:pic>
          <p:nvPicPr>
            <p:cNvPr id="69" name="Graphic 68" descr="Cloud with solid fill">
              <a:extLst>
                <a:ext uri="{FF2B5EF4-FFF2-40B4-BE49-F238E27FC236}">
                  <a16:creationId xmlns:a16="http://schemas.microsoft.com/office/drawing/2014/main" id="{4DEE2359-144A-C141-DB07-A83633499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70" name="Content Placeholder 2">
              <a:extLst>
                <a:ext uri="{FF2B5EF4-FFF2-40B4-BE49-F238E27FC236}">
                  <a16:creationId xmlns:a16="http://schemas.microsoft.com/office/drawing/2014/main" id="{538EE280-A2FB-3F4F-07C3-2C45926AD26B}"/>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SO</a:t>
              </a:r>
              <a:r>
                <a:rPr lang="en-GB" dirty="0">
                  <a:solidFill>
                    <a:schemeClr val="bg1"/>
                  </a:solidFill>
                  <a:latin typeface="Arial"/>
                  <a:cs typeface="Arial"/>
                </a:rPr>
                <a:t>2</a:t>
              </a:r>
              <a:endParaRPr lang="en-GB" sz="2400" dirty="0">
                <a:solidFill>
                  <a:schemeClr val="bg1"/>
                </a:solidFill>
                <a:latin typeface="Arial" panose="020B0604020202020204" pitchFamily="34" charset="0"/>
                <a:cs typeface="Arial" panose="020B0604020202020204" pitchFamily="34" charset="0"/>
              </a:endParaRPr>
            </a:p>
          </p:txBody>
        </p:sp>
      </p:grpSp>
      <p:sp>
        <p:nvSpPr>
          <p:cNvPr id="9" name="Content Placeholder 2">
            <a:extLst>
              <a:ext uri="{FF2B5EF4-FFF2-40B4-BE49-F238E27FC236}">
                <a16:creationId xmlns:a16="http://schemas.microsoft.com/office/drawing/2014/main" id="{DB29B7BA-A842-E1E8-7F4B-0F06A3FF5F8E}"/>
              </a:ext>
            </a:extLst>
          </p:cNvPr>
          <p:cNvSpPr txBox="1">
            <a:spLocks/>
          </p:cNvSpPr>
          <p:nvPr/>
        </p:nvSpPr>
        <p:spPr>
          <a:xfrm>
            <a:off x="3707936" y="1003261"/>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a:cs typeface="Arial"/>
              </a:rPr>
              <a:t>Carbon Dioxide</a:t>
            </a:r>
          </a:p>
        </p:txBody>
      </p:sp>
      <p:sp>
        <p:nvSpPr>
          <p:cNvPr id="13" name="Content Placeholder 2">
            <a:extLst>
              <a:ext uri="{FF2B5EF4-FFF2-40B4-BE49-F238E27FC236}">
                <a16:creationId xmlns:a16="http://schemas.microsoft.com/office/drawing/2014/main" id="{0925916D-D5CE-923E-B0F7-A865A5639942}"/>
              </a:ext>
            </a:extLst>
          </p:cNvPr>
          <p:cNvSpPr txBox="1">
            <a:spLocks/>
          </p:cNvSpPr>
          <p:nvPr/>
        </p:nvSpPr>
        <p:spPr>
          <a:xfrm>
            <a:off x="1513300" y="2392672"/>
            <a:ext cx="6784437" cy="1118414"/>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Arial"/>
                <a:cs typeface="Arial"/>
              </a:rPr>
              <a:t>Carbon Monoxide</a:t>
            </a:r>
          </a:p>
        </p:txBody>
      </p:sp>
      <p:sp>
        <p:nvSpPr>
          <p:cNvPr id="16" name="Content Placeholder 2">
            <a:extLst>
              <a:ext uri="{FF2B5EF4-FFF2-40B4-BE49-F238E27FC236}">
                <a16:creationId xmlns:a16="http://schemas.microsoft.com/office/drawing/2014/main" id="{C361E3C2-D47E-9B0A-E42A-6F0202071D7D}"/>
              </a:ext>
            </a:extLst>
          </p:cNvPr>
          <p:cNvSpPr txBox="1">
            <a:spLocks/>
          </p:cNvSpPr>
          <p:nvPr/>
        </p:nvSpPr>
        <p:spPr>
          <a:xfrm>
            <a:off x="5222562" y="76994"/>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a:cs typeface="Arial"/>
              </a:rPr>
              <a:t>Sulphur Dioxide</a:t>
            </a:r>
            <a:endParaRPr lang="en-US" dirty="0"/>
          </a:p>
        </p:txBody>
      </p:sp>
      <p:sp>
        <p:nvSpPr>
          <p:cNvPr id="19" name="Content Placeholder 2">
            <a:extLst>
              <a:ext uri="{FF2B5EF4-FFF2-40B4-BE49-F238E27FC236}">
                <a16:creationId xmlns:a16="http://schemas.microsoft.com/office/drawing/2014/main" id="{29AC483B-00C9-6D6C-A1BE-BFD76AE2E805}"/>
              </a:ext>
            </a:extLst>
          </p:cNvPr>
          <p:cNvSpPr txBox="1">
            <a:spLocks/>
          </p:cNvSpPr>
          <p:nvPr/>
        </p:nvSpPr>
        <p:spPr>
          <a:xfrm>
            <a:off x="8842024" y="2274637"/>
            <a:ext cx="7365009" cy="1130509"/>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a:cs typeface="Arial"/>
              </a:rPr>
              <a:t>Ground-level ozone</a:t>
            </a:r>
          </a:p>
        </p:txBody>
      </p:sp>
      <p:sp>
        <p:nvSpPr>
          <p:cNvPr id="23" name="Content Placeholder 2">
            <a:extLst>
              <a:ext uri="{FF2B5EF4-FFF2-40B4-BE49-F238E27FC236}">
                <a16:creationId xmlns:a16="http://schemas.microsoft.com/office/drawing/2014/main" id="{441D1648-FB33-C642-AD1B-35D6F6F0F597}"/>
              </a:ext>
            </a:extLst>
          </p:cNvPr>
          <p:cNvSpPr txBox="1">
            <a:spLocks/>
          </p:cNvSpPr>
          <p:nvPr/>
        </p:nvSpPr>
        <p:spPr>
          <a:xfrm>
            <a:off x="8679947" y="4017560"/>
            <a:ext cx="7933485"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Arial"/>
              </a:rPr>
              <a:t>Nitrogen Dioxide </a:t>
            </a:r>
            <a:endParaRPr lang="en-US">
              <a:cs typeface="Calibri" panose="020F0502020204030204"/>
            </a:endParaRPr>
          </a:p>
        </p:txBody>
      </p:sp>
      <p:sp>
        <p:nvSpPr>
          <p:cNvPr id="35" name="Content Placeholder 2">
            <a:extLst>
              <a:ext uri="{FF2B5EF4-FFF2-40B4-BE49-F238E27FC236}">
                <a16:creationId xmlns:a16="http://schemas.microsoft.com/office/drawing/2014/main" id="{DF4DEF43-C681-742D-211E-732EC173D3A6}"/>
              </a:ext>
            </a:extLst>
          </p:cNvPr>
          <p:cNvSpPr txBox="1">
            <a:spLocks/>
          </p:cNvSpPr>
          <p:nvPr/>
        </p:nvSpPr>
        <p:spPr>
          <a:xfrm>
            <a:off x="5526717" y="5744760"/>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Nitrous Oxide</a:t>
            </a:r>
            <a:endParaRPr lang="en-US">
              <a:cs typeface="Calibri"/>
            </a:endParaRPr>
          </a:p>
        </p:txBody>
      </p:sp>
      <p:sp>
        <p:nvSpPr>
          <p:cNvPr id="37" name="Content Placeholder 2">
            <a:extLst>
              <a:ext uri="{FF2B5EF4-FFF2-40B4-BE49-F238E27FC236}">
                <a16:creationId xmlns:a16="http://schemas.microsoft.com/office/drawing/2014/main" id="{50D8B1EC-783C-66FD-FA33-6BA11846DC8A}"/>
              </a:ext>
            </a:extLst>
          </p:cNvPr>
          <p:cNvSpPr txBox="1">
            <a:spLocks/>
          </p:cNvSpPr>
          <p:nvPr/>
        </p:nvSpPr>
        <p:spPr>
          <a:xfrm>
            <a:off x="2280355" y="4917446"/>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a:cs typeface="Arial"/>
              </a:rPr>
              <a:t>Methane</a:t>
            </a:r>
            <a:endParaRPr lang="en-US" dirty="0"/>
          </a:p>
        </p:txBody>
      </p:sp>
    </p:spTree>
    <p:extLst>
      <p:ext uri="{BB962C8B-B14F-4D97-AF65-F5344CB8AC3E}">
        <p14:creationId xmlns:p14="http://schemas.microsoft.com/office/powerpoint/2010/main" val="35217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9" grpId="0"/>
      <p:bldP spid="23"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row&#10;&#10;Description automatically generated">
            <a:extLst>
              <a:ext uri="{FF2B5EF4-FFF2-40B4-BE49-F238E27FC236}">
                <a16:creationId xmlns:a16="http://schemas.microsoft.com/office/drawing/2014/main" id="{E867EDF2-096A-838C-EB19-517C52A934D4}"/>
              </a:ext>
            </a:extLst>
          </p:cNvPr>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83275" y="4776594"/>
            <a:ext cx="2671589" cy="1578894"/>
          </a:xfrm>
        </p:spPr>
      </p:pic>
      <p:pic>
        <p:nvPicPr>
          <p:cNvPr id="6" name="Picture 5" descr="Icon&#10;&#10;Description automatically generated">
            <a:extLst>
              <a:ext uri="{FF2B5EF4-FFF2-40B4-BE49-F238E27FC236}">
                <a16:creationId xmlns:a16="http://schemas.microsoft.com/office/drawing/2014/main" id="{AF26A0AE-7AAB-3A45-8AC2-56889368040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25153" y="1213164"/>
            <a:ext cx="2300362" cy="2715515"/>
          </a:xfrm>
          <a:prstGeom prst="rect">
            <a:avLst/>
          </a:prstGeom>
        </p:spPr>
      </p:pic>
      <p:grpSp>
        <p:nvGrpSpPr>
          <p:cNvPr id="21" name="Group 20">
            <a:extLst>
              <a:ext uri="{FF2B5EF4-FFF2-40B4-BE49-F238E27FC236}">
                <a16:creationId xmlns:a16="http://schemas.microsoft.com/office/drawing/2014/main" id="{53D791FD-0766-448D-7B16-26985B4ED224}"/>
              </a:ext>
            </a:extLst>
          </p:cNvPr>
          <p:cNvGrpSpPr/>
          <p:nvPr/>
        </p:nvGrpSpPr>
        <p:grpSpPr>
          <a:xfrm>
            <a:off x="3617103" y="4638204"/>
            <a:ext cx="2309290" cy="1325563"/>
            <a:chOff x="6126534" y="2680533"/>
            <a:chExt cx="3596757" cy="1782409"/>
          </a:xfrm>
        </p:grpSpPr>
        <p:pic>
          <p:nvPicPr>
            <p:cNvPr id="9" name="Picture 8" descr="A picture containing chart&#10;&#10;Description automatically generated">
              <a:extLst>
                <a:ext uri="{FF2B5EF4-FFF2-40B4-BE49-F238E27FC236}">
                  <a16:creationId xmlns:a16="http://schemas.microsoft.com/office/drawing/2014/main" id="{B1B7486B-8626-FFD3-4949-20FF1568B779}"/>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20557" b="22748"/>
            <a:stretch/>
          </p:blipFill>
          <p:spPr>
            <a:xfrm>
              <a:off x="6126534" y="2680533"/>
              <a:ext cx="3596757" cy="1782409"/>
            </a:xfrm>
            <a:prstGeom prst="rect">
              <a:avLst/>
            </a:prstGeom>
          </p:spPr>
        </p:pic>
        <p:sp>
          <p:nvSpPr>
            <p:cNvPr id="16" name="Rectangle 15">
              <a:extLst>
                <a:ext uri="{FF2B5EF4-FFF2-40B4-BE49-F238E27FC236}">
                  <a16:creationId xmlns:a16="http://schemas.microsoft.com/office/drawing/2014/main" id="{1B14C1D7-4DE3-BEC5-9250-ADD60A63CD0C}"/>
                </a:ext>
              </a:extLst>
            </p:cNvPr>
            <p:cNvSpPr/>
            <p:nvPr/>
          </p:nvSpPr>
          <p:spPr>
            <a:xfrm>
              <a:off x="6858000" y="3645015"/>
              <a:ext cx="411060" cy="283128"/>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423D6BA-DF04-1D27-6E65-C3F9B3158770}"/>
                </a:ext>
              </a:extLst>
            </p:cNvPr>
            <p:cNvSpPr/>
            <p:nvPr/>
          </p:nvSpPr>
          <p:spPr>
            <a:xfrm>
              <a:off x="7664990" y="3688841"/>
              <a:ext cx="411060" cy="283128"/>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oid 11">
              <a:extLst>
                <a:ext uri="{FF2B5EF4-FFF2-40B4-BE49-F238E27FC236}">
                  <a16:creationId xmlns:a16="http://schemas.microsoft.com/office/drawing/2014/main" id="{48A297CB-79DF-347D-7B4D-71EFA60C4B35}"/>
                </a:ext>
              </a:extLst>
            </p:cNvPr>
            <p:cNvSpPr/>
            <p:nvPr/>
          </p:nvSpPr>
          <p:spPr>
            <a:xfrm flipV="1">
              <a:off x="6217528" y="3825379"/>
              <a:ext cx="3414770" cy="554583"/>
            </a:xfrm>
            <a:prstGeom prst="trapezoid">
              <a:avLst>
                <a:gd name="adj" fmla="val 58913"/>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rapezoid 12">
              <a:extLst>
                <a:ext uri="{FF2B5EF4-FFF2-40B4-BE49-F238E27FC236}">
                  <a16:creationId xmlns:a16="http://schemas.microsoft.com/office/drawing/2014/main" id="{07E24E97-6BB9-A371-87D3-69DE847CECDF}"/>
                </a:ext>
              </a:extLst>
            </p:cNvPr>
            <p:cNvSpPr/>
            <p:nvPr/>
          </p:nvSpPr>
          <p:spPr>
            <a:xfrm flipV="1">
              <a:off x="6487374" y="4303761"/>
              <a:ext cx="2899907" cy="159181"/>
            </a:xfrm>
            <a:prstGeom prst="trapezoid">
              <a:avLst>
                <a:gd name="adj" fmla="val 58913"/>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7D3A8D7-E24C-DD9A-595A-87F41331AB57}"/>
                </a:ext>
              </a:extLst>
            </p:cNvPr>
            <p:cNvSpPr/>
            <p:nvPr/>
          </p:nvSpPr>
          <p:spPr>
            <a:xfrm>
              <a:off x="6652470" y="3145872"/>
              <a:ext cx="411060" cy="283128"/>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F80D605-7FE1-C823-4A19-EB4268DDD959}"/>
                </a:ext>
              </a:extLst>
            </p:cNvPr>
            <p:cNvSpPr/>
            <p:nvPr/>
          </p:nvSpPr>
          <p:spPr>
            <a:xfrm>
              <a:off x="7281419" y="3145872"/>
              <a:ext cx="411060" cy="283128"/>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F1B6F5D-4C5E-7B0F-A230-C2BA220A2D42}"/>
                </a:ext>
              </a:extLst>
            </p:cNvPr>
            <p:cNvSpPr/>
            <p:nvPr/>
          </p:nvSpPr>
          <p:spPr>
            <a:xfrm>
              <a:off x="8310569" y="3405713"/>
              <a:ext cx="346870" cy="239302"/>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31D65BE-1AED-C7A7-496A-192F953A45AF}"/>
                </a:ext>
              </a:extLst>
            </p:cNvPr>
            <p:cNvSpPr/>
            <p:nvPr/>
          </p:nvSpPr>
          <p:spPr>
            <a:xfrm>
              <a:off x="6870359" y="3405713"/>
              <a:ext cx="411060" cy="239302"/>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7C6FE49-D9FA-DFEC-248B-4E6B50A54F39}"/>
                </a:ext>
              </a:extLst>
            </p:cNvPr>
            <p:cNvSpPr/>
            <p:nvPr/>
          </p:nvSpPr>
          <p:spPr>
            <a:xfrm>
              <a:off x="7685962" y="3429000"/>
              <a:ext cx="411060" cy="239302"/>
            </a:xfrm>
            <a:prstGeom prst="rect">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4" name="Picture 23" descr="Icon&#10;&#10;Description automatically generated">
            <a:extLst>
              <a:ext uri="{FF2B5EF4-FFF2-40B4-BE49-F238E27FC236}">
                <a16:creationId xmlns:a16="http://schemas.microsoft.com/office/drawing/2014/main" id="{FA07525E-E27F-DFBD-D81E-2AB89AD64EA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9395" y="1638213"/>
            <a:ext cx="2800311" cy="2500442"/>
          </a:xfrm>
          <a:prstGeom prst="rect">
            <a:avLst/>
          </a:prstGeom>
        </p:spPr>
      </p:pic>
      <p:sp>
        <p:nvSpPr>
          <p:cNvPr id="23" name="Title 259">
            <a:extLst>
              <a:ext uri="{FF2B5EF4-FFF2-40B4-BE49-F238E27FC236}">
                <a16:creationId xmlns:a16="http://schemas.microsoft.com/office/drawing/2014/main" id="{B6EA39A4-109B-0146-9FC0-F6C6588D6E9F}"/>
              </a:ext>
            </a:extLst>
          </p:cNvPr>
          <p:cNvSpPr>
            <a:spLocks noGrp="1"/>
          </p:cNvSpPr>
          <p:nvPr>
            <p:ph type="title"/>
          </p:nvPr>
        </p:nvSpPr>
        <p:spPr>
          <a:xfrm>
            <a:off x="838200" y="124676"/>
            <a:ext cx="10515600" cy="1325563"/>
          </a:xfrm>
        </p:spPr>
        <p:txBody>
          <a:bodyPr/>
          <a:lstStyle/>
          <a:p>
            <a:r>
              <a:rPr lang="en-US" dirty="0">
                <a:latin typeface="Arial" panose="020B0604020202020204" pitchFamily="34" charset="0"/>
                <a:cs typeface="Arial" panose="020B0604020202020204" pitchFamily="34" charset="0"/>
              </a:rPr>
              <a:t>Which of these creates the most pollution in London?</a:t>
            </a:r>
          </a:p>
        </p:txBody>
      </p:sp>
      <p:grpSp>
        <p:nvGrpSpPr>
          <p:cNvPr id="25" name="Group 24">
            <a:extLst>
              <a:ext uri="{FF2B5EF4-FFF2-40B4-BE49-F238E27FC236}">
                <a16:creationId xmlns:a16="http://schemas.microsoft.com/office/drawing/2014/main" id="{8B499DE8-7975-084D-9809-C311DB9A5CC4}"/>
              </a:ext>
            </a:extLst>
          </p:cNvPr>
          <p:cNvGrpSpPr/>
          <p:nvPr/>
        </p:nvGrpSpPr>
        <p:grpSpPr>
          <a:xfrm>
            <a:off x="9243526" y="2872653"/>
            <a:ext cx="2344324" cy="922291"/>
            <a:chOff x="4120896" y="3525005"/>
            <a:chExt cx="4435689" cy="1789902"/>
          </a:xfrm>
        </p:grpSpPr>
        <p:pic>
          <p:nvPicPr>
            <p:cNvPr id="8" name="Picture 7" descr="A picture containing text, clipart&#10;&#10;Description automatically generated">
              <a:extLst>
                <a:ext uri="{FF2B5EF4-FFF2-40B4-BE49-F238E27FC236}">
                  <a16:creationId xmlns:a16="http://schemas.microsoft.com/office/drawing/2014/main" id="{DC13F303-C425-5142-B573-19213E3E1A5C}"/>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16654" t="10729" r="18147" b="10729"/>
            <a:stretch/>
          </p:blipFill>
          <p:spPr>
            <a:xfrm>
              <a:off x="4582069" y="3525005"/>
              <a:ext cx="3974516" cy="1635856"/>
            </a:xfrm>
            <a:prstGeom prst="rect">
              <a:avLst/>
            </a:prstGeom>
          </p:spPr>
        </p:pic>
        <p:cxnSp>
          <p:nvCxnSpPr>
            <p:cNvPr id="11" name="Straight Connector 10">
              <a:extLst>
                <a:ext uri="{FF2B5EF4-FFF2-40B4-BE49-F238E27FC236}">
                  <a16:creationId xmlns:a16="http://schemas.microsoft.com/office/drawing/2014/main" id="{C9C4025F-F1DF-5241-8F59-0EC6AEF581B4}"/>
                </a:ext>
              </a:extLst>
            </p:cNvPr>
            <p:cNvCxnSpPr/>
            <p:nvPr/>
          </p:nvCxnSpPr>
          <p:spPr>
            <a:xfrm flipH="1">
              <a:off x="4120896" y="4975289"/>
              <a:ext cx="804672" cy="226305"/>
            </a:xfrm>
            <a:prstGeom prst="line">
              <a:avLst/>
            </a:prstGeom>
            <a:ln w="76200">
              <a:solidFill>
                <a:srgbClr val="3E69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8FA743-D96D-B848-A0B7-D7697185430D}"/>
                </a:ext>
              </a:extLst>
            </p:cNvPr>
            <p:cNvCxnSpPr/>
            <p:nvPr/>
          </p:nvCxnSpPr>
          <p:spPr>
            <a:xfrm flipH="1">
              <a:off x="4495702" y="5088602"/>
              <a:ext cx="804672" cy="226305"/>
            </a:xfrm>
            <a:prstGeom prst="line">
              <a:avLst/>
            </a:prstGeom>
            <a:ln w="76200">
              <a:solidFill>
                <a:srgbClr val="3E69A4"/>
              </a:solidFill>
            </a:ln>
          </p:spPr>
          <p:style>
            <a:lnRef idx="1">
              <a:schemeClr val="accent1"/>
            </a:lnRef>
            <a:fillRef idx="0">
              <a:schemeClr val="accent1"/>
            </a:fillRef>
            <a:effectRef idx="0">
              <a:schemeClr val="accent1"/>
            </a:effectRef>
            <a:fontRef idx="minor">
              <a:schemeClr val="tx1"/>
            </a:fontRef>
          </p:style>
        </p:cxnSp>
      </p:grpSp>
      <p:pic>
        <p:nvPicPr>
          <p:cNvPr id="26" name="Picture 25" descr="A picture containing text, transport, wheel&#10;&#10;Description automatically generated">
            <a:extLst>
              <a:ext uri="{FF2B5EF4-FFF2-40B4-BE49-F238E27FC236}">
                <a16:creationId xmlns:a16="http://schemas.microsoft.com/office/drawing/2014/main" id="{1A78E82F-BBA4-90A5-3232-8D6A385424F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443" y="4867835"/>
            <a:ext cx="2969560" cy="1095932"/>
          </a:xfrm>
          <a:prstGeom prst="rect">
            <a:avLst/>
          </a:prstGeom>
        </p:spPr>
      </p:pic>
      <p:pic>
        <p:nvPicPr>
          <p:cNvPr id="28" name="Picture 27" descr="Icon&#10;&#10;Description automatically generated">
            <a:extLst>
              <a:ext uri="{FF2B5EF4-FFF2-40B4-BE49-F238E27FC236}">
                <a16:creationId xmlns:a16="http://schemas.microsoft.com/office/drawing/2014/main" id="{F284E882-6082-F448-A566-363FFB647D8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8027" b="89967" l="9866" r="89967">
                        <a14:foregroundMark x1="25585" y1="58361" x2="28094" y2="61873"/>
                        <a14:foregroundMark x1="27258" y1="61204" x2="24749" y2="57692"/>
                        <a14:foregroundMark x1="27759" y1="59532" x2="25920" y2="60201"/>
                        <a14:foregroundMark x1="26087" y1="60201" x2="26087" y2="60201"/>
                        <a14:foregroundMark x1="23411" y1="59197" x2="19565" y2="58027"/>
                        <a14:foregroundMark x1="21906" y1="58361" x2="29431" y2="67559"/>
                        <a14:foregroundMark x1="29431" y1="67559" x2="28595" y2="56522"/>
                        <a14:foregroundMark x1="28595" y1="56522" x2="18395" y2="56355"/>
                        <a14:foregroundMark x1="18395" y1="56355" x2="18395" y2="56355"/>
                        <a14:foregroundMark x1="75585" y1="54849" x2="66388" y2="58863"/>
                        <a14:foregroundMark x1="66388" y1="58863" x2="74247" y2="66388"/>
                        <a14:foregroundMark x1="74247" y1="66388" x2="83445" y2="62040"/>
                        <a14:foregroundMark x1="83445" y1="62040" x2="76254" y2="54849"/>
                        <a14:foregroundMark x1="76254" y1="54849" x2="73746" y2="55686"/>
                        <a14:foregroundMark x1="74916" y1="56689" x2="73913" y2="55686"/>
                        <a14:foregroundMark x1="74080" y1="56020" x2="82107" y2="62375"/>
                        <a14:foregroundMark x1="82107" y1="62375" x2="75084" y2="53679"/>
                        <a14:foregroundMark x1="75084" y1="53679" x2="72408" y2="55853"/>
                        <a14:foregroundMark x1="24247" y1="74080" x2="24247" y2="74080"/>
                        <a14:foregroundMark x1="20234" y1="70569" x2="19900" y2="71070"/>
                        <a14:foregroundMark x1="19900" y1="71739" x2="19398" y2="72575"/>
                        <a14:foregroundMark x1="19900" y1="71237" x2="18060" y2="69900"/>
                        <a14:foregroundMark x1="18395" y1="69900" x2="17057" y2="70234"/>
                        <a14:foregroundMark x1="22742" y1="72575" x2="18729" y2="72575"/>
                        <a14:foregroundMark x1="18896" y1="73411" x2="18729" y2="74080"/>
                        <a14:foregroundMark x1="79766" y1="72408" x2="76923" y2="71070"/>
                        <a14:foregroundMark x1="78595" y1="72241" x2="80100" y2="72575"/>
                        <a14:foregroundMark x1="28763" y1="11037" x2="28261" y2="10870"/>
                        <a14:foregroundMark x1="28261" y1="10201" x2="37793" y2="11204"/>
                        <a14:foregroundMark x1="37793" y1="11204" x2="30100" y2="10201"/>
                        <a14:foregroundMark x1="39632" y1="10201" x2="29264" y2="10368"/>
                        <a14:foregroundMark x1="29264" y1="10368" x2="38127" y2="10368"/>
                        <a14:foregroundMark x1="38963" y1="12207" x2="28428" y2="8027"/>
                        <a14:foregroundMark x1="28428" y1="8027" x2="37458" y2="11371"/>
                        <a14:foregroundMark x1="37458" y1="11371" x2="37625" y2="11371"/>
                      </a14:backgroundRemoval>
                    </a14:imgEffect>
                  </a14:imgLayer>
                </a14:imgProps>
              </a:ext>
              <a:ext uri="{28A0092B-C50C-407E-A947-70E740481C1C}">
                <a14:useLocalDpi xmlns:a14="http://schemas.microsoft.com/office/drawing/2010/main" val="0"/>
              </a:ext>
            </a:extLst>
          </a:blip>
          <a:stretch>
            <a:fillRect/>
          </a:stretch>
        </p:blipFill>
        <p:spPr>
          <a:xfrm>
            <a:off x="6377225" y="1759507"/>
            <a:ext cx="2379148" cy="2379148"/>
          </a:xfrm>
          <a:prstGeom prst="rect">
            <a:avLst/>
          </a:prstGeom>
        </p:spPr>
      </p:pic>
      <p:pic>
        <p:nvPicPr>
          <p:cNvPr id="30" name="Picture 29" descr="A close-up of a machine&#10;&#10;Description automatically generated with low confidence">
            <a:extLst>
              <a:ext uri="{FF2B5EF4-FFF2-40B4-BE49-F238E27FC236}">
                <a16:creationId xmlns:a16="http://schemas.microsoft.com/office/drawing/2014/main" id="{0A5AC0B4-7860-884B-BB1C-1C5936BF4CF5}"/>
              </a:ext>
            </a:extLst>
          </p:cNvPr>
          <p:cNvPicPr>
            <a:picLocks noChangeAspect="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6486" t="5068" r="5017" b="3617"/>
          <a:stretch/>
        </p:blipFill>
        <p:spPr>
          <a:xfrm>
            <a:off x="6684604" y="4343199"/>
            <a:ext cx="2360122" cy="1620568"/>
          </a:xfrm>
          <a:prstGeom prst="rect">
            <a:avLst/>
          </a:prstGeom>
        </p:spPr>
      </p:pic>
      <p:sp>
        <p:nvSpPr>
          <p:cNvPr id="31" name="TextBox 30">
            <a:extLst>
              <a:ext uri="{FF2B5EF4-FFF2-40B4-BE49-F238E27FC236}">
                <a16:creationId xmlns:a16="http://schemas.microsoft.com/office/drawing/2014/main" id="{2B6E607E-C2D8-1646-8303-AED48B0D8D5F}"/>
              </a:ext>
            </a:extLst>
          </p:cNvPr>
          <p:cNvSpPr txBox="1"/>
          <p:nvPr/>
        </p:nvSpPr>
        <p:spPr>
          <a:xfrm>
            <a:off x="507066" y="3899775"/>
            <a:ext cx="2208412"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Factories and power stations</a:t>
            </a:r>
          </a:p>
        </p:txBody>
      </p:sp>
      <p:sp>
        <p:nvSpPr>
          <p:cNvPr id="32" name="TextBox 31">
            <a:extLst>
              <a:ext uri="{FF2B5EF4-FFF2-40B4-BE49-F238E27FC236}">
                <a16:creationId xmlns:a16="http://schemas.microsoft.com/office/drawing/2014/main" id="{AE90C0FC-503B-7F42-82F4-5C4674534C18}"/>
              </a:ext>
            </a:extLst>
          </p:cNvPr>
          <p:cNvSpPr txBox="1"/>
          <p:nvPr/>
        </p:nvSpPr>
        <p:spPr>
          <a:xfrm>
            <a:off x="3546852" y="3819451"/>
            <a:ext cx="2208412"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Fireplaces and gas hobs in homes</a:t>
            </a:r>
          </a:p>
        </p:txBody>
      </p:sp>
      <p:sp>
        <p:nvSpPr>
          <p:cNvPr id="33" name="TextBox 32">
            <a:extLst>
              <a:ext uri="{FF2B5EF4-FFF2-40B4-BE49-F238E27FC236}">
                <a16:creationId xmlns:a16="http://schemas.microsoft.com/office/drawing/2014/main" id="{2D950E5F-AA06-A04A-9A2E-717B43D81276}"/>
              </a:ext>
            </a:extLst>
          </p:cNvPr>
          <p:cNvSpPr txBox="1"/>
          <p:nvPr/>
        </p:nvSpPr>
        <p:spPr>
          <a:xfrm>
            <a:off x="6486232" y="3944441"/>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Road vehicles</a:t>
            </a:r>
          </a:p>
        </p:txBody>
      </p:sp>
      <p:sp>
        <p:nvSpPr>
          <p:cNvPr id="34" name="TextBox 33">
            <a:extLst>
              <a:ext uri="{FF2B5EF4-FFF2-40B4-BE49-F238E27FC236}">
                <a16:creationId xmlns:a16="http://schemas.microsoft.com/office/drawing/2014/main" id="{0B5AE51E-6603-5948-BF25-B078696CBC9A}"/>
              </a:ext>
            </a:extLst>
          </p:cNvPr>
          <p:cNvSpPr txBox="1"/>
          <p:nvPr/>
        </p:nvSpPr>
        <p:spPr>
          <a:xfrm>
            <a:off x="9243526" y="3944411"/>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Trains and tubes</a:t>
            </a:r>
          </a:p>
        </p:txBody>
      </p:sp>
      <p:sp>
        <p:nvSpPr>
          <p:cNvPr id="35" name="TextBox 34">
            <a:extLst>
              <a:ext uri="{FF2B5EF4-FFF2-40B4-BE49-F238E27FC236}">
                <a16:creationId xmlns:a16="http://schemas.microsoft.com/office/drawing/2014/main" id="{64033CB3-7ADB-E342-8866-D47BC7FCB2FD}"/>
              </a:ext>
            </a:extLst>
          </p:cNvPr>
          <p:cNvSpPr txBox="1"/>
          <p:nvPr/>
        </p:nvSpPr>
        <p:spPr>
          <a:xfrm>
            <a:off x="645344" y="6043321"/>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Farming</a:t>
            </a:r>
          </a:p>
        </p:txBody>
      </p:sp>
      <p:sp>
        <p:nvSpPr>
          <p:cNvPr id="36" name="TextBox 35">
            <a:extLst>
              <a:ext uri="{FF2B5EF4-FFF2-40B4-BE49-F238E27FC236}">
                <a16:creationId xmlns:a16="http://schemas.microsoft.com/office/drawing/2014/main" id="{F978513B-CF79-F546-8883-5F578477A39E}"/>
              </a:ext>
            </a:extLst>
          </p:cNvPr>
          <p:cNvSpPr txBox="1"/>
          <p:nvPr/>
        </p:nvSpPr>
        <p:spPr>
          <a:xfrm>
            <a:off x="3617103" y="6046792"/>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Shipping</a:t>
            </a:r>
          </a:p>
        </p:txBody>
      </p:sp>
      <p:sp>
        <p:nvSpPr>
          <p:cNvPr id="37" name="TextBox 36">
            <a:extLst>
              <a:ext uri="{FF2B5EF4-FFF2-40B4-BE49-F238E27FC236}">
                <a16:creationId xmlns:a16="http://schemas.microsoft.com/office/drawing/2014/main" id="{37E99A28-2E8A-D142-881D-21F5C340D832}"/>
              </a:ext>
            </a:extLst>
          </p:cNvPr>
          <p:cNvSpPr txBox="1"/>
          <p:nvPr/>
        </p:nvSpPr>
        <p:spPr>
          <a:xfrm>
            <a:off x="6500189" y="6043321"/>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Construction</a:t>
            </a:r>
          </a:p>
        </p:txBody>
      </p:sp>
      <p:sp>
        <p:nvSpPr>
          <p:cNvPr id="38" name="TextBox 37">
            <a:extLst>
              <a:ext uri="{FF2B5EF4-FFF2-40B4-BE49-F238E27FC236}">
                <a16:creationId xmlns:a16="http://schemas.microsoft.com/office/drawing/2014/main" id="{72A91157-30F7-C446-9A9F-19986AC7B282}"/>
              </a:ext>
            </a:extLst>
          </p:cNvPr>
          <p:cNvSpPr txBox="1"/>
          <p:nvPr/>
        </p:nvSpPr>
        <p:spPr>
          <a:xfrm>
            <a:off x="9484154" y="5994854"/>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Air travel</a:t>
            </a:r>
          </a:p>
        </p:txBody>
      </p:sp>
    </p:spTree>
    <p:extLst>
      <p:ext uri="{BB962C8B-B14F-4D97-AF65-F5344CB8AC3E}">
        <p14:creationId xmlns:p14="http://schemas.microsoft.com/office/powerpoint/2010/main" val="127541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59">
            <a:extLst>
              <a:ext uri="{FF2B5EF4-FFF2-40B4-BE49-F238E27FC236}">
                <a16:creationId xmlns:a16="http://schemas.microsoft.com/office/drawing/2014/main" id="{B6EA39A4-109B-0146-9FC0-F6C6588D6E9F}"/>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Which of these creates the most pollution in London?</a:t>
            </a:r>
          </a:p>
        </p:txBody>
      </p:sp>
      <p:pic>
        <p:nvPicPr>
          <p:cNvPr id="28" name="Picture 27" descr="Icon&#10;&#10;Description automatically generated">
            <a:extLst>
              <a:ext uri="{FF2B5EF4-FFF2-40B4-BE49-F238E27FC236}">
                <a16:creationId xmlns:a16="http://schemas.microsoft.com/office/drawing/2014/main" id="{F284E882-6082-F448-A566-363FFB647D8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027" b="89967" l="9866" r="89967">
                        <a14:foregroundMark x1="25585" y1="58361" x2="28094" y2="61873"/>
                        <a14:foregroundMark x1="27258" y1="61204" x2="24749" y2="57692"/>
                        <a14:foregroundMark x1="27759" y1="59532" x2="25920" y2="60201"/>
                        <a14:foregroundMark x1="26087" y1="60201" x2="26087" y2="60201"/>
                        <a14:foregroundMark x1="23411" y1="59197" x2="19565" y2="58027"/>
                        <a14:foregroundMark x1="21906" y1="58361" x2="29431" y2="67559"/>
                        <a14:foregroundMark x1="29431" y1="67559" x2="28595" y2="56522"/>
                        <a14:foregroundMark x1="28595" y1="56522" x2="18395" y2="56355"/>
                        <a14:foregroundMark x1="18395" y1="56355" x2="18395" y2="56355"/>
                        <a14:foregroundMark x1="75585" y1="54849" x2="66388" y2="58863"/>
                        <a14:foregroundMark x1="66388" y1="58863" x2="74247" y2="66388"/>
                        <a14:foregroundMark x1="74247" y1="66388" x2="83445" y2="62040"/>
                        <a14:foregroundMark x1="83445" y1="62040" x2="76254" y2="54849"/>
                        <a14:foregroundMark x1="76254" y1="54849" x2="73746" y2="55686"/>
                        <a14:foregroundMark x1="74916" y1="56689" x2="73913" y2="55686"/>
                        <a14:foregroundMark x1="74080" y1="56020" x2="82107" y2="62375"/>
                        <a14:foregroundMark x1="82107" y1="62375" x2="75084" y2="53679"/>
                        <a14:foregroundMark x1="75084" y1="53679" x2="72408" y2="55853"/>
                        <a14:foregroundMark x1="24247" y1="74080" x2="24247" y2="74080"/>
                        <a14:foregroundMark x1="20234" y1="70569" x2="19900" y2="71070"/>
                        <a14:foregroundMark x1="19900" y1="71739" x2="19398" y2="72575"/>
                        <a14:foregroundMark x1="19900" y1="71237" x2="18060" y2="69900"/>
                        <a14:foregroundMark x1="18395" y1="69900" x2="17057" y2="70234"/>
                        <a14:foregroundMark x1="22742" y1="72575" x2="18729" y2="72575"/>
                        <a14:foregroundMark x1="18896" y1="73411" x2="18729" y2="74080"/>
                        <a14:foregroundMark x1="79766" y1="72408" x2="76923" y2="71070"/>
                        <a14:foregroundMark x1="78595" y1="72241" x2="80100" y2="72575"/>
                        <a14:foregroundMark x1="28763" y1="11037" x2="28261" y2="10870"/>
                        <a14:foregroundMark x1="28261" y1="10201" x2="37793" y2="11204"/>
                        <a14:foregroundMark x1="37793" y1="11204" x2="30100" y2="10201"/>
                        <a14:foregroundMark x1="39632" y1="10201" x2="29264" y2="10368"/>
                        <a14:foregroundMark x1="29264" y1="10368" x2="38127" y2="10368"/>
                        <a14:foregroundMark x1="38963" y1="12207" x2="28428" y2="8027"/>
                        <a14:foregroundMark x1="28428" y1="8027" x2="37458" y2="11371"/>
                        <a14:foregroundMark x1="37458" y1="11371" x2="37625" y2="11371"/>
                      </a14:backgroundRemoval>
                    </a14:imgEffect>
                  </a14:imgLayer>
                </a14:imgProps>
              </a:ext>
              <a:ext uri="{28A0092B-C50C-407E-A947-70E740481C1C}">
                <a14:useLocalDpi xmlns:a14="http://schemas.microsoft.com/office/drawing/2010/main" val="0"/>
              </a:ext>
            </a:extLst>
          </a:blip>
          <a:stretch>
            <a:fillRect/>
          </a:stretch>
        </p:blipFill>
        <p:spPr>
          <a:xfrm>
            <a:off x="6377225" y="1759507"/>
            <a:ext cx="2379148" cy="2379148"/>
          </a:xfrm>
          <a:prstGeom prst="rect">
            <a:avLst/>
          </a:prstGeom>
        </p:spPr>
      </p:pic>
      <p:sp>
        <p:nvSpPr>
          <p:cNvPr id="33" name="TextBox 32">
            <a:extLst>
              <a:ext uri="{FF2B5EF4-FFF2-40B4-BE49-F238E27FC236}">
                <a16:creationId xmlns:a16="http://schemas.microsoft.com/office/drawing/2014/main" id="{2D950E5F-AA06-A04A-9A2E-717B43D81276}"/>
              </a:ext>
            </a:extLst>
          </p:cNvPr>
          <p:cNvSpPr txBox="1"/>
          <p:nvPr/>
        </p:nvSpPr>
        <p:spPr>
          <a:xfrm>
            <a:off x="6486232" y="3944441"/>
            <a:ext cx="220841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Road vehicles</a:t>
            </a:r>
          </a:p>
        </p:txBody>
      </p:sp>
      <p:sp>
        <p:nvSpPr>
          <p:cNvPr id="4" name="Oval 3">
            <a:extLst>
              <a:ext uri="{FF2B5EF4-FFF2-40B4-BE49-F238E27FC236}">
                <a16:creationId xmlns:a16="http://schemas.microsoft.com/office/drawing/2014/main" id="{40939029-116A-D64E-878C-29870B0F45DF}"/>
              </a:ext>
            </a:extLst>
          </p:cNvPr>
          <p:cNvSpPr/>
          <p:nvPr/>
        </p:nvSpPr>
        <p:spPr>
          <a:xfrm>
            <a:off x="1546145" y="3238008"/>
            <a:ext cx="4159624" cy="2151529"/>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AC2B9E3-B2B0-A943-A166-799D3A80ED6C}"/>
              </a:ext>
            </a:extLst>
          </p:cNvPr>
          <p:cNvSpPr txBox="1"/>
          <p:nvPr/>
        </p:nvSpPr>
        <p:spPr>
          <a:xfrm>
            <a:off x="2108814" y="3713607"/>
            <a:ext cx="3034286" cy="1200329"/>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2.6 million privately owned vehicles</a:t>
            </a:r>
          </a:p>
          <a:p>
            <a:pPr algn="ctr"/>
            <a:r>
              <a:rPr lang="en-US" sz="2400" b="1" dirty="0">
                <a:solidFill>
                  <a:schemeClr val="bg1"/>
                </a:solidFill>
                <a:latin typeface="Arial" panose="020B0604020202020204" pitchFamily="34" charset="0"/>
                <a:cs typeface="Arial" panose="020B0604020202020204" pitchFamily="34" charset="0"/>
              </a:rPr>
              <a:t>in London</a:t>
            </a:r>
          </a:p>
        </p:txBody>
      </p:sp>
    </p:spTree>
    <p:extLst>
      <p:ext uri="{BB962C8B-B14F-4D97-AF65-F5344CB8AC3E}">
        <p14:creationId xmlns:p14="http://schemas.microsoft.com/office/powerpoint/2010/main" val="19248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F26A0AE-7AAB-3A45-8AC2-56889368040E}"/>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96364" y="1690688"/>
            <a:ext cx="2300362" cy="2715515"/>
          </a:xfrm>
          <a:prstGeom prst="rect">
            <a:avLst/>
          </a:prstGeom>
        </p:spPr>
      </p:pic>
      <p:sp>
        <p:nvSpPr>
          <p:cNvPr id="32" name="TextBox 31">
            <a:extLst>
              <a:ext uri="{FF2B5EF4-FFF2-40B4-BE49-F238E27FC236}">
                <a16:creationId xmlns:a16="http://schemas.microsoft.com/office/drawing/2014/main" id="{AE90C0FC-503B-7F42-82F4-5C4674534C18}"/>
              </a:ext>
            </a:extLst>
          </p:cNvPr>
          <p:cNvSpPr txBox="1"/>
          <p:nvPr/>
        </p:nvSpPr>
        <p:spPr>
          <a:xfrm>
            <a:off x="3887588" y="4406203"/>
            <a:ext cx="220841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Fireplaces and gas hobs in homes</a:t>
            </a:r>
          </a:p>
        </p:txBody>
      </p:sp>
      <p:sp>
        <p:nvSpPr>
          <p:cNvPr id="22" name="Title 259">
            <a:extLst>
              <a:ext uri="{FF2B5EF4-FFF2-40B4-BE49-F238E27FC236}">
                <a16:creationId xmlns:a16="http://schemas.microsoft.com/office/drawing/2014/main" id="{20F2CF83-A1E3-4ACC-38B0-EB83F9DC9940}"/>
              </a:ext>
            </a:extLst>
          </p:cNvPr>
          <p:cNvSpPr>
            <a:spLocks noGrp="1"/>
          </p:cNvSpPr>
          <p:nvPr>
            <p:ph type="title"/>
          </p:nvPr>
        </p:nvSpPr>
        <p:spPr>
          <a:xfrm>
            <a:off x="838200" y="365125"/>
            <a:ext cx="10515600" cy="1325563"/>
          </a:xfrm>
        </p:spPr>
        <p:txBody>
          <a:bodyPr>
            <a:normAutofit/>
          </a:bodyPr>
          <a:lstStyle/>
          <a:p>
            <a:r>
              <a:rPr lang="en-US" dirty="0">
                <a:latin typeface="Arial" panose="020B0604020202020204" pitchFamily="34" charset="0"/>
                <a:cs typeface="Arial" panose="020B0604020202020204" pitchFamily="34" charset="0"/>
              </a:rPr>
              <a:t>Which of these creates 17% of particulate matter pollution in London?</a:t>
            </a:r>
          </a:p>
        </p:txBody>
      </p:sp>
    </p:spTree>
    <p:extLst>
      <p:ext uri="{BB962C8B-B14F-4D97-AF65-F5344CB8AC3E}">
        <p14:creationId xmlns:p14="http://schemas.microsoft.com/office/powerpoint/2010/main" val="10698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ezium 9">
            <a:extLst>
              <a:ext uri="{FF2B5EF4-FFF2-40B4-BE49-F238E27FC236}">
                <a16:creationId xmlns:a16="http://schemas.microsoft.com/office/drawing/2014/main" id="{D6D17996-A115-804C-B5BB-8EF38503803F}"/>
              </a:ext>
            </a:extLst>
          </p:cNvPr>
          <p:cNvSpPr/>
          <p:nvPr/>
        </p:nvSpPr>
        <p:spPr>
          <a:xfrm>
            <a:off x="1268367" y="4407754"/>
            <a:ext cx="9456924" cy="2449291"/>
          </a:xfrm>
          <a:prstGeom prst="trapezoid">
            <a:avLst>
              <a:gd name="adj" fmla="val 104363"/>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48EE649E-B174-1049-BD8A-87ADA84DF67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027" b="89967" l="9866" r="89967">
                        <a14:foregroundMark x1="25585" y1="58361" x2="28094" y2="61873"/>
                        <a14:foregroundMark x1="27258" y1="61204" x2="24749" y2="57692"/>
                        <a14:foregroundMark x1="27759" y1="59532" x2="25920" y2="60201"/>
                        <a14:foregroundMark x1="26087" y1="60201" x2="26087" y2="60201"/>
                        <a14:foregroundMark x1="23411" y1="59197" x2="19565" y2="58027"/>
                        <a14:foregroundMark x1="21906" y1="58361" x2="29431" y2="67559"/>
                        <a14:foregroundMark x1="29431" y1="67559" x2="28595" y2="56522"/>
                        <a14:foregroundMark x1="28595" y1="56522" x2="18395" y2="56355"/>
                        <a14:foregroundMark x1="18395" y1="56355" x2="18395" y2="56355"/>
                        <a14:foregroundMark x1="75585" y1="54849" x2="66388" y2="58863"/>
                        <a14:foregroundMark x1="66388" y1="58863" x2="74247" y2="66388"/>
                        <a14:foregroundMark x1="74247" y1="66388" x2="83445" y2="62040"/>
                        <a14:foregroundMark x1="83445" y1="62040" x2="76254" y2="54849"/>
                        <a14:foregroundMark x1="76254" y1="54849" x2="73746" y2="55686"/>
                        <a14:foregroundMark x1="74916" y1="56689" x2="73913" y2="55686"/>
                        <a14:foregroundMark x1="74080" y1="56020" x2="82107" y2="62375"/>
                        <a14:foregroundMark x1="82107" y1="62375" x2="75084" y2="53679"/>
                        <a14:foregroundMark x1="75084" y1="53679" x2="72408" y2="55853"/>
                        <a14:foregroundMark x1="24247" y1="74080" x2="24247" y2="74080"/>
                        <a14:foregroundMark x1="20234" y1="70569" x2="19900" y2="71070"/>
                        <a14:foregroundMark x1="19900" y1="71739" x2="19398" y2="72575"/>
                        <a14:foregroundMark x1="19900" y1="71237" x2="18060" y2="69900"/>
                        <a14:foregroundMark x1="18395" y1="69900" x2="17057" y2="70234"/>
                        <a14:foregroundMark x1="22742" y1="72575" x2="18729" y2="72575"/>
                        <a14:foregroundMark x1="18896" y1="73411" x2="18729" y2="74080"/>
                        <a14:foregroundMark x1="79766" y1="72408" x2="76923" y2="71070"/>
                        <a14:foregroundMark x1="78595" y1="72241" x2="80100" y2="72575"/>
                        <a14:foregroundMark x1="28763" y1="11037" x2="28261" y2="10870"/>
                        <a14:foregroundMark x1="28261" y1="10201" x2="37793" y2="11204"/>
                        <a14:foregroundMark x1="37793" y1="11204" x2="30100" y2="10201"/>
                        <a14:foregroundMark x1="39632" y1="10201" x2="29264" y2="10368"/>
                        <a14:foregroundMark x1="29264" y1="10368" x2="38127" y2="10368"/>
                        <a14:foregroundMark x1="38963" y1="12207" x2="28428" y2="8027"/>
                        <a14:foregroundMark x1="28428" y1="8027" x2="37458" y2="11371"/>
                        <a14:foregroundMark x1="37458" y1="11371" x2="37625" y2="11371"/>
                      </a14:backgroundRemoval>
                    </a14:imgEffect>
                  </a14:imgLayer>
                </a14:imgProps>
              </a:ext>
              <a:ext uri="{28A0092B-C50C-407E-A947-70E740481C1C}">
                <a14:useLocalDpi xmlns:a14="http://schemas.microsoft.com/office/drawing/2010/main" val="0"/>
              </a:ext>
            </a:extLst>
          </a:blip>
          <a:stretch>
            <a:fillRect/>
          </a:stretch>
        </p:blipFill>
        <p:spPr>
          <a:xfrm>
            <a:off x="3515037" y="1225600"/>
            <a:ext cx="4963584" cy="4963584"/>
          </a:xfrm>
          <a:prstGeom prst="rect">
            <a:avLst/>
          </a:prstGeom>
        </p:spPr>
      </p:pic>
      <p:sp>
        <p:nvSpPr>
          <p:cNvPr id="11" name="Trapezium 10">
            <a:extLst>
              <a:ext uri="{FF2B5EF4-FFF2-40B4-BE49-F238E27FC236}">
                <a16:creationId xmlns:a16="http://schemas.microsoft.com/office/drawing/2014/main" id="{67598365-23BA-1D45-9E00-DFA4607DDB5D}"/>
              </a:ext>
            </a:extLst>
          </p:cNvPr>
          <p:cNvSpPr/>
          <p:nvPr/>
        </p:nvSpPr>
        <p:spPr>
          <a:xfrm>
            <a:off x="5815254" y="5290174"/>
            <a:ext cx="363150" cy="684449"/>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ium 13">
            <a:extLst>
              <a:ext uri="{FF2B5EF4-FFF2-40B4-BE49-F238E27FC236}">
                <a16:creationId xmlns:a16="http://schemas.microsoft.com/office/drawing/2014/main" id="{326F0A82-7627-8844-9F00-B7ECB38AF6C2}"/>
              </a:ext>
            </a:extLst>
          </p:cNvPr>
          <p:cNvSpPr/>
          <p:nvPr/>
        </p:nvSpPr>
        <p:spPr>
          <a:xfrm>
            <a:off x="5586910" y="6727322"/>
            <a:ext cx="819837" cy="11583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6164E1E-B02D-664F-BDB9-735B39FE4C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How do cars create particulate pollution?</a:t>
            </a:r>
          </a:p>
        </p:txBody>
      </p:sp>
      <p:sp>
        <p:nvSpPr>
          <p:cNvPr id="2" name="Curved Up Arrow 1">
            <a:extLst>
              <a:ext uri="{FF2B5EF4-FFF2-40B4-BE49-F238E27FC236}">
                <a16:creationId xmlns:a16="http://schemas.microsoft.com/office/drawing/2014/main" id="{34DEEEA6-CB09-8246-9709-BFBA18078C07}"/>
              </a:ext>
            </a:extLst>
          </p:cNvPr>
          <p:cNvSpPr/>
          <p:nvPr/>
        </p:nvSpPr>
        <p:spPr>
          <a:xfrm rot="1170277">
            <a:off x="1602771" y="4832783"/>
            <a:ext cx="2743200" cy="704088"/>
          </a:xfrm>
          <a:prstGeom prst="curved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urved Up Arrow 30">
            <a:extLst>
              <a:ext uri="{FF2B5EF4-FFF2-40B4-BE49-F238E27FC236}">
                <a16:creationId xmlns:a16="http://schemas.microsoft.com/office/drawing/2014/main" id="{11C3D48C-AD43-E040-B063-5AE8E80C0991}"/>
              </a:ext>
            </a:extLst>
          </p:cNvPr>
          <p:cNvSpPr/>
          <p:nvPr/>
        </p:nvSpPr>
        <p:spPr>
          <a:xfrm rot="9810596">
            <a:off x="7238693" y="4717287"/>
            <a:ext cx="2743200" cy="704088"/>
          </a:xfrm>
          <a:prstGeom prst="curved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925883F0-9A00-E846-B5E6-9393FE6F3263}"/>
              </a:ext>
            </a:extLst>
          </p:cNvPr>
          <p:cNvSpPr/>
          <p:nvPr/>
        </p:nvSpPr>
        <p:spPr>
          <a:xfrm>
            <a:off x="9341968" y="3644406"/>
            <a:ext cx="1399032" cy="1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360EF6-9458-A146-BB26-EF9598718BC9}"/>
              </a:ext>
            </a:extLst>
          </p:cNvPr>
          <p:cNvSpPr/>
          <p:nvPr/>
        </p:nvSpPr>
        <p:spPr>
          <a:xfrm>
            <a:off x="1252658" y="4395030"/>
            <a:ext cx="1399032" cy="339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rved Up Arrow 32">
            <a:extLst>
              <a:ext uri="{FF2B5EF4-FFF2-40B4-BE49-F238E27FC236}">
                <a16:creationId xmlns:a16="http://schemas.microsoft.com/office/drawing/2014/main" id="{1BDC32A9-93DC-424B-B0C3-807A18D2E9E2}"/>
              </a:ext>
            </a:extLst>
          </p:cNvPr>
          <p:cNvSpPr/>
          <p:nvPr/>
        </p:nvSpPr>
        <p:spPr>
          <a:xfrm rot="5241748" flipV="1">
            <a:off x="6819041" y="2855894"/>
            <a:ext cx="2277028" cy="605306"/>
          </a:xfrm>
          <a:prstGeom prst="curved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DADA7510-1DB5-334E-9963-B1F3C8259F75}"/>
              </a:ext>
            </a:extLst>
          </p:cNvPr>
          <p:cNvSpPr/>
          <p:nvPr/>
        </p:nvSpPr>
        <p:spPr>
          <a:xfrm rot="4348658">
            <a:off x="7092227" y="1155625"/>
            <a:ext cx="663927" cy="153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7B08533-C00E-624F-A0B8-04A144C47BFF}"/>
              </a:ext>
            </a:extLst>
          </p:cNvPr>
          <p:cNvSpPr txBox="1"/>
          <p:nvPr/>
        </p:nvSpPr>
        <p:spPr>
          <a:xfrm>
            <a:off x="564998" y="4180469"/>
            <a:ext cx="2551773" cy="461665"/>
          </a:xfrm>
          <a:prstGeom prst="rect">
            <a:avLst/>
          </a:prstGeom>
          <a:noFill/>
        </p:spPr>
        <p:txBody>
          <a:bodyPr wrap="square" rtlCol="0">
            <a:spAutoFit/>
          </a:bodyPr>
          <a:lstStyle/>
          <a:p>
            <a:pPr algn="ctr"/>
            <a:r>
              <a:rPr lang="en-US" sz="2400" dirty="0" err="1">
                <a:latin typeface="Arial" panose="020B0604020202020204" pitchFamily="34" charset="0"/>
                <a:cs typeface="Arial" panose="020B0604020202020204" pitchFamily="34" charset="0"/>
              </a:rPr>
              <a:t>Tyres</a:t>
            </a:r>
            <a:r>
              <a:rPr lang="en-US" sz="2400" dirty="0">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93C7E9B9-E808-8D44-A438-9471D4123050}"/>
              </a:ext>
            </a:extLst>
          </p:cNvPr>
          <p:cNvSpPr txBox="1"/>
          <p:nvPr/>
        </p:nvSpPr>
        <p:spPr>
          <a:xfrm>
            <a:off x="8531315" y="4411301"/>
            <a:ext cx="2551773"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Road </a:t>
            </a:r>
          </a:p>
        </p:txBody>
      </p:sp>
      <p:sp>
        <p:nvSpPr>
          <p:cNvPr id="37" name="TextBox 36">
            <a:extLst>
              <a:ext uri="{FF2B5EF4-FFF2-40B4-BE49-F238E27FC236}">
                <a16:creationId xmlns:a16="http://schemas.microsoft.com/office/drawing/2014/main" id="{4DF3B962-22EB-4840-B909-C86C032C763A}"/>
              </a:ext>
            </a:extLst>
          </p:cNvPr>
          <p:cNvSpPr txBox="1"/>
          <p:nvPr/>
        </p:nvSpPr>
        <p:spPr>
          <a:xfrm>
            <a:off x="6545939" y="1619249"/>
            <a:ext cx="1454528" cy="830997"/>
          </a:xfrm>
          <a:prstGeom prst="rect">
            <a:avLst/>
          </a:prstGeom>
          <a:noFill/>
        </p:spPr>
        <p:txBody>
          <a:bodyPr wrap="square" rtlCol="0">
            <a:spAutoFit/>
          </a:bodyPr>
          <a:lstStyle/>
          <a:p>
            <a:pPr algn="ctr">
              <a:spcBef>
                <a:spcPts val="200"/>
              </a:spcBef>
              <a:spcAft>
                <a:spcPts val="200"/>
              </a:spcAft>
            </a:pPr>
            <a:r>
              <a:rPr lang="en-US" sz="2400" dirty="0">
                <a:latin typeface="Arial" panose="020B0604020202020204" pitchFamily="34" charset="0"/>
                <a:cs typeface="Arial" panose="020B0604020202020204" pitchFamily="34" charset="0"/>
              </a:rPr>
              <a:t>Exhaust pipe </a:t>
            </a:r>
          </a:p>
        </p:txBody>
      </p:sp>
      <p:sp>
        <p:nvSpPr>
          <p:cNvPr id="16" name="Curved Up Arrow 1">
            <a:extLst>
              <a:ext uri="{FF2B5EF4-FFF2-40B4-BE49-F238E27FC236}">
                <a16:creationId xmlns:a16="http://schemas.microsoft.com/office/drawing/2014/main" id="{020A9F9F-5D52-0441-022A-D04FF41D370C}"/>
              </a:ext>
            </a:extLst>
          </p:cNvPr>
          <p:cNvSpPr/>
          <p:nvPr/>
        </p:nvSpPr>
        <p:spPr>
          <a:xfrm rot="4926061">
            <a:off x="2253560" y="3631044"/>
            <a:ext cx="2743200" cy="704088"/>
          </a:xfrm>
          <a:prstGeom prst="curved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E009D211-4250-47B0-9176-BE205F829648}"/>
              </a:ext>
            </a:extLst>
          </p:cNvPr>
          <p:cNvSpPr txBox="1"/>
          <p:nvPr/>
        </p:nvSpPr>
        <p:spPr>
          <a:xfrm>
            <a:off x="2534090" y="2093684"/>
            <a:ext cx="2551773"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Brake pads </a:t>
            </a:r>
          </a:p>
        </p:txBody>
      </p:sp>
    </p:spTree>
    <p:extLst>
      <p:ext uri="{BB962C8B-B14F-4D97-AF65-F5344CB8AC3E}">
        <p14:creationId xmlns:p14="http://schemas.microsoft.com/office/powerpoint/2010/main" val="83465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3" grpId="0" animBg="1"/>
      <p:bldP spid="35" grpId="0"/>
      <p:bldP spid="36" grpId="0"/>
      <p:bldP spid="37"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132AEC-6B9D-C948-8C31-763A6F2502F9}"/>
              </a:ext>
            </a:extLst>
          </p:cNvPr>
          <p:cNvSpPr txBox="1"/>
          <p:nvPr/>
        </p:nvSpPr>
        <p:spPr>
          <a:xfrm>
            <a:off x="3128290" y="2411896"/>
            <a:ext cx="5933036" cy="1200329"/>
          </a:xfrm>
          <a:prstGeom prst="rect">
            <a:avLst/>
          </a:prstGeom>
          <a:noFill/>
        </p:spPr>
        <p:txBody>
          <a:bodyPr wrap="square" rtlCol="0">
            <a:spAutoFit/>
          </a:bodyPr>
          <a:lstStyle/>
          <a:p>
            <a:pPr algn="ctr"/>
            <a:r>
              <a:rPr lang="en-US" sz="7200" b="1" dirty="0">
                <a:solidFill>
                  <a:srgbClr val="3E69A4"/>
                </a:solidFill>
              </a:rPr>
              <a:t>N O</a:t>
            </a:r>
            <a:r>
              <a:rPr lang="en-US" sz="4400" b="1" dirty="0">
                <a:solidFill>
                  <a:srgbClr val="3E69A4"/>
                </a:solidFill>
              </a:rPr>
              <a:t>2</a:t>
            </a:r>
            <a:endParaRPr lang="en-US" sz="7200" b="1" dirty="0">
              <a:solidFill>
                <a:srgbClr val="3E69A4"/>
              </a:solidFill>
            </a:endParaRPr>
          </a:p>
        </p:txBody>
      </p:sp>
      <p:sp>
        <p:nvSpPr>
          <p:cNvPr id="18" name="Arrow: Curved Right 17">
            <a:extLst>
              <a:ext uri="{FF2B5EF4-FFF2-40B4-BE49-F238E27FC236}">
                <a16:creationId xmlns:a16="http://schemas.microsoft.com/office/drawing/2014/main" id="{6C6E67DC-4F93-167F-D412-57E81FF4F66D}"/>
              </a:ext>
            </a:extLst>
          </p:cNvPr>
          <p:cNvSpPr/>
          <p:nvPr/>
        </p:nvSpPr>
        <p:spPr>
          <a:xfrm rot="4657085" flipH="1" flipV="1">
            <a:off x="3955586" y="2950581"/>
            <a:ext cx="1034181" cy="3094484"/>
          </a:xfrm>
          <a:prstGeom prst="curvedRightArrow">
            <a:avLst>
              <a:gd name="adj1" fmla="val 25001"/>
              <a:gd name="adj2" fmla="val 50000"/>
              <a:gd name="adj3" fmla="val 25000"/>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urved Right 18">
            <a:extLst>
              <a:ext uri="{FF2B5EF4-FFF2-40B4-BE49-F238E27FC236}">
                <a16:creationId xmlns:a16="http://schemas.microsoft.com/office/drawing/2014/main" id="{7D3C5F76-B6FA-39C0-8326-555FD2679A44}"/>
              </a:ext>
            </a:extLst>
          </p:cNvPr>
          <p:cNvSpPr/>
          <p:nvPr/>
        </p:nvSpPr>
        <p:spPr>
          <a:xfrm rot="6257945" flipH="1">
            <a:off x="7232079" y="2941755"/>
            <a:ext cx="984279" cy="3112134"/>
          </a:xfrm>
          <a:prstGeom prst="curvedRightArrow">
            <a:avLst>
              <a:gd name="adj1" fmla="val 25001"/>
              <a:gd name="adj2" fmla="val 50000"/>
              <a:gd name="adj3" fmla="val 25000"/>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3E7D3331-EA25-8293-B592-C5102A9B6159}"/>
              </a:ext>
            </a:extLst>
          </p:cNvPr>
          <p:cNvSpPr txBox="1"/>
          <p:nvPr/>
        </p:nvSpPr>
        <p:spPr>
          <a:xfrm>
            <a:off x="0" y="3547079"/>
            <a:ext cx="5933036" cy="707886"/>
          </a:xfrm>
          <a:prstGeom prst="rect">
            <a:avLst/>
          </a:prstGeom>
          <a:noFill/>
        </p:spPr>
        <p:txBody>
          <a:bodyPr wrap="square" rtlCol="0">
            <a:spAutoFit/>
          </a:bodyPr>
          <a:lstStyle/>
          <a:p>
            <a:pPr algn="ctr"/>
            <a:r>
              <a:rPr lang="en-US" sz="4000" b="1" dirty="0">
                <a:solidFill>
                  <a:srgbClr val="3E69A4"/>
                </a:solidFill>
              </a:rPr>
              <a:t>Nitrogen</a:t>
            </a:r>
            <a:endParaRPr lang="en-US" sz="7200" b="1" dirty="0">
              <a:solidFill>
                <a:srgbClr val="3E69A4"/>
              </a:solidFill>
            </a:endParaRPr>
          </a:p>
        </p:txBody>
      </p:sp>
      <p:sp>
        <p:nvSpPr>
          <p:cNvPr id="21" name="TextBox 20">
            <a:extLst>
              <a:ext uri="{FF2B5EF4-FFF2-40B4-BE49-F238E27FC236}">
                <a16:creationId xmlns:a16="http://schemas.microsoft.com/office/drawing/2014/main" id="{8B43129C-39AF-9DA3-B5F6-24B9EA9AE018}"/>
              </a:ext>
            </a:extLst>
          </p:cNvPr>
          <p:cNvSpPr txBox="1"/>
          <p:nvPr/>
        </p:nvSpPr>
        <p:spPr>
          <a:xfrm>
            <a:off x="6372553" y="3516301"/>
            <a:ext cx="5933036" cy="769441"/>
          </a:xfrm>
          <a:prstGeom prst="rect">
            <a:avLst/>
          </a:prstGeom>
          <a:noFill/>
        </p:spPr>
        <p:txBody>
          <a:bodyPr wrap="square" rtlCol="0">
            <a:spAutoFit/>
          </a:bodyPr>
          <a:lstStyle/>
          <a:p>
            <a:pPr algn="ctr"/>
            <a:r>
              <a:rPr lang="en-US" sz="4400" b="1" dirty="0">
                <a:solidFill>
                  <a:srgbClr val="3E69A4"/>
                </a:solidFill>
              </a:rPr>
              <a:t>Oxygen</a:t>
            </a:r>
            <a:endParaRPr lang="en-US" sz="7200" b="1" dirty="0">
              <a:solidFill>
                <a:srgbClr val="3E69A4"/>
              </a:solidFill>
            </a:endParaRPr>
          </a:p>
        </p:txBody>
      </p:sp>
      <p:sp>
        <p:nvSpPr>
          <p:cNvPr id="10" name="Title 1">
            <a:extLst>
              <a:ext uri="{FF2B5EF4-FFF2-40B4-BE49-F238E27FC236}">
                <a16:creationId xmlns:a16="http://schemas.microsoft.com/office/drawing/2014/main" id="{5C1E0F52-371A-37F8-A88F-36F57E9DA118}"/>
              </a:ext>
            </a:extLst>
          </p:cNvPr>
          <p:cNvSpPr>
            <a:spLocks noGrp="1"/>
          </p:cNvSpPr>
          <p:nvPr>
            <p:ph type="title"/>
          </p:nvPr>
        </p:nvSpPr>
        <p:spPr>
          <a:xfrm>
            <a:off x="838200" y="365125"/>
            <a:ext cx="10515600" cy="1325563"/>
          </a:xfrm>
        </p:spPr>
        <p:txBody>
          <a:bodyPr/>
          <a:lstStyle/>
          <a:p>
            <a:r>
              <a:rPr lang="en-GB">
                <a:latin typeface="Arial" panose="020B0604020202020204" pitchFamily="34" charset="0"/>
                <a:cs typeface="Arial" panose="020B0604020202020204" pitchFamily="34" charset="0"/>
              </a:rPr>
              <a:t>How is Nitrogen Dioxide created in a car?</a:t>
            </a:r>
          </a:p>
        </p:txBody>
      </p:sp>
    </p:spTree>
    <p:extLst>
      <p:ext uri="{BB962C8B-B14F-4D97-AF65-F5344CB8AC3E}">
        <p14:creationId xmlns:p14="http://schemas.microsoft.com/office/powerpoint/2010/main" val="31987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close-up of a machine&#10;&#10;Description automatically generated with low confidence">
            <a:extLst>
              <a:ext uri="{FF2B5EF4-FFF2-40B4-BE49-F238E27FC236}">
                <a16:creationId xmlns:a16="http://schemas.microsoft.com/office/drawing/2014/main" id="{23910529-795C-AA16-A9DC-BA6130CDD122}"/>
              </a:ext>
            </a:extLst>
          </p:cNvPr>
          <p:cNvPicPr>
            <a:picLocks noGrp="1" noChangeAspect="1"/>
          </p:cNvPicPr>
          <p:nvPr>
            <p:ph idx="1"/>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8692"/>
          <a:stretch/>
        </p:blipFill>
        <p:spPr>
          <a:xfrm>
            <a:off x="1345289" y="2840253"/>
            <a:ext cx="3820989" cy="2770154"/>
          </a:xfrm>
        </p:spPr>
      </p:pic>
      <p:grpSp>
        <p:nvGrpSpPr>
          <p:cNvPr id="25" name="Group 24">
            <a:extLst>
              <a:ext uri="{FF2B5EF4-FFF2-40B4-BE49-F238E27FC236}">
                <a16:creationId xmlns:a16="http://schemas.microsoft.com/office/drawing/2014/main" id="{BAA1BEEC-3B42-344B-BDD0-72C3D09EE520}"/>
              </a:ext>
            </a:extLst>
          </p:cNvPr>
          <p:cNvGrpSpPr/>
          <p:nvPr/>
        </p:nvGrpSpPr>
        <p:grpSpPr>
          <a:xfrm>
            <a:off x="4435492" y="4529553"/>
            <a:ext cx="5201566" cy="1702267"/>
            <a:chOff x="3600605" y="3925787"/>
            <a:chExt cx="5201566" cy="1702267"/>
          </a:xfrm>
          <a:solidFill>
            <a:srgbClr val="3E69A4"/>
          </a:solidFill>
        </p:grpSpPr>
        <p:sp>
          <p:nvSpPr>
            <p:cNvPr id="18" name="Rectangle 17">
              <a:extLst>
                <a:ext uri="{FF2B5EF4-FFF2-40B4-BE49-F238E27FC236}">
                  <a16:creationId xmlns:a16="http://schemas.microsoft.com/office/drawing/2014/main" id="{96C556A1-D5E9-FC47-9895-649E92859650}"/>
                </a:ext>
              </a:extLst>
            </p:cNvPr>
            <p:cNvSpPr/>
            <p:nvPr/>
          </p:nvSpPr>
          <p:spPr>
            <a:xfrm rot="21257669">
              <a:off x="3839902" y="3962950"/>
              <a:ext cx="601547" cy="382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a:extLst>
                <a:ext uri="{FF2B5EF4-FFF2-40B4-BE49-F238E27FC236}">
                  <a16:creationId xmlns:a16="http://schemas.microsoft.com/office/drawing/2014/main" id="{1D3C79C9-8744-AA4B-80C6-940C766D75ED}"/>
                </a:ext>
              </a:extLst>
            </p:cNvPr>
            <p:cNvSpPr/>
            <p:nvPr/>
          </p:nvSpPr>
          <p:spPr>
            <a:xfrm rot="410739">
              <a:off x="3795747" y="3935210"/>
              <a:ext cx="1157949" cy="1692844"/>
            </a:xfrm>
            <a:prstGeom prst="blockArc">
              <a:avLst>
                <a:gd name="adj1" fmla="val 15892303"/>
                <a:gd name="adj2" fmla="val 21058299"/>
                <a:gd name="adj3" fmla="val 320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B26D9628-0234-8140-9852-4B4FA8080911}"/>
                </a:ext>
              </a:extLst>
            </p:cNvPr>
            <p:cNvSpPr/>
            <p:nvPr/>
          </p:nvSpPr>
          <p:spPr>
            <a:xfrm rot="11442569">
              <a:off x="4583436" y="4220857"/>
              <a:ext cx="1180815" cy="1121549"/>
            </a:xfrm>
            <a:prstGeom prst="blockArc">
              <a:avLst>
                <a:gd name="adj1" fmla="val 15548665"/>
                <a:gd name="adj2" fmla="val 21310197"/>
                <a:gd name="adj3" fmla="val 332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an 22">
              <a:extLst>
                <a:ext uri="{FF2B5EF4-FFF2-40B4-BE49-F238E27FC236}">
                  <a16:creationId xmlns:a16="http://schemas.microsoft.com/office/drawing/2014/main" id="{55B69AFF-046A-6349-BE5D-E227D2125DF9}"/>
                </a:ext>
              </a:extLst>
            </p:cNvPr>
            <p:cNvSpPr/>
            <p:nvPr/>
          </p:nvSpPr>
          <p:spPr>
            <a:xfrm rot="5400000">
              <a:off x="6779517" y="3314520"/>
              <a:ext cx="365054" cy="3680255"/>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952A643-A24E-AC40-9FD6-12E7732F3D62}"/>
                </a:ext>
              </a:extLst>
            </p:cNvPr>
            <p:cNvSpPr/>
            <p:nvPr/>
          </p:nvSpPr>
          <p:spPr>
            <a:xfrm rot="21219161">
              <a:off x="3600605" y="3925787"/>
              <a:ext cx="987287" cy="33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a:extLst>
              <a:ext uri="{FF2B5EF4-FFF2-40B4-BE49-F238E27FC236}">
                <a16:creationId xmlns:a16="http://schemas.microsoft.com/office/drawing/2014/main" id="{63B5F551-05D1-B54D-B3F0-C3BDAACFC0E7}"/>
              </a:ext>
            </a:extLst>
          </p:cNvPr>
          <p:cNvSpPr>
            <a:spLocks noGrp="1"/>
          </p:cNvSpPr>
          <p:nvPr>
            <p:ph type="title"/>
          </p:nvPr>
        </p:nvSpPr>
        <p:spPr>
          <a:xfrm>
            <a:off x="838200" y="365125"/>
            <a:ext cx="10515600" cy="1325563"/>
          </a:xfrm>
        </p:spPr>
        <p:txBody>
          <a:bodyPr/>
          <a:lstStyle/>
          <a:p>
            <a:r>
              <a:rPr lang="en-GB">
                <a:latin typeface="Arial" panose="020B0604020202020204" pitchFamily="34" charset="0"/>
                <a:cs typeface="Arial" panose="020B0604020202020204" pitchFamily="34" charset="0"/>
              </a:rPr>
              <a:t>How is Nitrogen Dioxide created in a car?</a:t>
            </a:r>
          </a:p>
        </p:txBody>
      </p:sp>
      <p:sp>
        <p:nvSpPr>
          <p:cNvPr id="27" name="TextBox 26">
            <a:extLst>
              <a:ext uri="{FF2B5EF4-FFF2-40B4-BE49-F238E27FC236}">
                <a16:creationId xmlns:a16="http://schemas.microsoft.com/office/drawing/2014/main" id="{4F6B881C-592A-1442-B540-696607FBC3C0}"/>
              </a:ext>
            </a:extLst>
          </p:cNvPr>
          <p:cNvSpPr txBox="1"/>
          <p:nvPr/>
        </p:nvSpPr>
        <p:spPr>
          <a:xfrm>
            <a:off x="1714251" y="2099374"/>
            <a:ext cx="2622442"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Fuel is burned and the engine gets very hot</a:t>
            </a:r>
          </a:p>
        </p:txBody>
      </p:sp>
      <p:sp>
        <p:nvSpPr>
          <p:cNvPr id="29" name="TextBox 28">
            <a:extLst>
              <a:ext uri="{FF2B5EF4-FFF2-40B4-BE49-F238E27FC236}">
                <a16:creationId xmlns:a16="http://schemas.microsoft.com/office/drawing/2014/main" id="{6640ECE5-C525-A549-8FEA-273ACA555798}"/>
              </a:ext>
            </a:extLst>
          </p:cNvPr>
          <p:cNvSpPr txBox="1"/>
          <p:nvPr/>
        </p:nvSpPr>
        <p:spPr>
          <a:xfrm>
            <a:off x="4362606" y="3220112"/>
            <a:ext cx="2551773" cy="1200329"/>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Nitrogen (N) and Oxygen (O</a:t>
            </a:r>
            <a:r>
              <a:rPr lang="en-US" sz="11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bind together in this hot engine</a:t>
            </a:r>
          </a:p>
        </p:txBody>
      </p:sp>
      <p:sp>
        <p:nvSpPr>
          <p:cNvPr id="30" name="TextBox 29">
            <a:extLst>
              <a:ext uri="{FF2B5EF4-FFF2-40B4-BE49-F238E27FC236}">
                <a16:creationId xmlns:a16="http://schemas.microsoft.com/office/drawing/2014/main" id="{BED04D28-1E14-3E4C-9C31-FA534514D802}"/>
              </a:ext>
            </a:extLst>
          </p:cNvPr>
          <p:cNvSpPr txBox="1"/>
          <p:nvPr/>
        </p:nvSpPr>
        <p:spPr>
          <a:xfrm>
            <a:off x="7315502" y="4290916"/>
            <a:ext cx="2622443" cy="1200329"/>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Nitrogen Dioxide (NO</a:t>
            </a:r>
            <a:r>
              <a:rPr lang="en-US" sz="11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and soot particles are released from the exhaust pipe</a:t>
            </a:r>
          </a:p>
        </p:txBody>
      </p:sp>
      <p:pic>
        <p:nvPicPr>
          <p:cNvPr id="31" name="Picture 30" descr="A picture containing gear&#10;&#10;Description automatically generated">
            <a:extLst>
              <a:ext uri="{FF2B5EF4-FFF2-40B4-BE49-F238E27FC236}">
                <a16:creationId xmlns:a16="http://schemas.microsoft.com/office/drawing/2014/main" id="{2E56CDDF-18CE-9544-8759-3EEEB611AC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13" b="61519" l="2102" r="97023">
                        <a14:foregroundMark x1="52194" y1="62722" x2="57618" y2="66329"/>
                        <a14:foregroundMark x1="44483" y1="57595" x2="49233" y2="60753"/>
                        <a14:foregroundMark x1="57618" y1="66329" x2="74606" y2="61519"/>
                        <a14:foregroundMark x1="74606" y1="61519" x2="82662" y2="51139"/>
                        <a14:foregroundMark x1="82662" y1="51139" x2="81086" y2="48987"/>
                        <a14:foregroundMark x1="74606" y1="46203" x2="90543" y2="46456"/>
                        <a14:foregroundMark x1="90543" y1="46456" x2="98599" y2="36582"/>
                        <a14:foregroundMark x1="98599" y1="36582" x2="97023" y2="13165"/>
                        <a14:foregroundMark x1="97023" y1="13165" x2="91243" y2="11013"/>
                        <a14:foregroundMark x1="89842" y1="13291" x2="53940" y2="9114"/>
                        <a14:foregroundMark x1="53940" y1="9114" x2="51489" y2="1013"/>
                        <a14:foregroundMark x1="68476" y1="6962" x2="49387" y2="2025"/>
                        <a14:foregroundMark x1="49387" y1="2025" x2="29422" y2="1646"/>
                        <a14:foregroundMark x1="29422" y1="1646" x2="13485" y2="5696"/>
                        <a14:foregroundMark x1="13485" y1="5696" x2="3853" y2="18734"/>
                        <a14:foregroundMark x1="3853" y1="18734" x2="2102" y2="30633"/>
                        <a14:foregroundMark x1="2102" y1="30633" x2="2627" y2="30886"/>
                        <a14:foregroundMark x1="18039" y1="39494" x2="18039" y2="39494"/>
                        <a14:backgroundMark x1="44658" y1="62278" x2="52014" y2="62911"/>
                      </a14:backgroundRemoval>
                    </a14:imgEffect>
                  </a14:imgLayer>
                </a14:imgProps>
              </a:ext>
              <a:ext uri="{28A0092B-C50C-407E-A947-70E740481C1C}">
                <a14:useLocalDpi xmlns:a14="http://schemas.microsoft.com/office/drawing/2010/main" val="0"/>
              </a:ext>
            </a:extLst>
          </a:blip>
          <a:srcRect t="11994" r="5523" b="38243"/>
          <a:stretch/>
        </p:blipFill>
        <p:spPr>
          <a:xfrm rot="5400000">
            <a:off x="9442220" y="4108222"/>
            <a:ext cx="2913528" cy="2586031"/>
          </a:xfrm>
          <a:prstGeom prst="rect">
            <a:avLst/>
          </a:prstGeom>
        </p:spPr>
      </p:pic>
      <p:sp>
        <p:nvSpPr>
          <p:cNvPr id="32" name="Oval 31">
            <a:extLst>
              <a:ext uri="{FF2B5EF4-FFF2-40B4-BE49-F238E27FC236}">
                <a16:creationId xmlns:a16="http://schemas.microsoft.com/office/drawing/2014/main" id="{0B36A9DB-BBA3-7147-AC6C-BC5B814FB859}"/>
              </a:ext>
            </a:extLst>
          </p:cNvPr>
          <p:cNvSpPr/>
          <p:nvPr/>
        </p:nvSpPr>
        <p:spPr>
          <a:xfrm>
            <a:off x="10648054" y="5242362"/>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783E48-80E6-B644-BE16-99433D6E485F}"/>
              </a:ext>
            </a:extLst>
          </p:cNvPr>
          <p:cNvSpPr/>
          <p:nvPr/>
        </p:nvSpPr>
        <p:spPr>
          <a:xfrm>
            <a:off x="11573315" y="4292425"/>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FF8BC57-718D-154D-9C00-C535C361D1DD}"/>
              </a:ext>
            </a:extLst>
          </p:cNvPr>
          <p:cNvSpPr/>
          <p:nvPr/>
        </p:nvSpPr>
        <p:spPr>
          <a:xfrm>
            <a:off x="9878682" y="5696755"/>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6449D8E-F7E3-3241-952D-FC77A68F0EAE}"/>
              </a:ext>
            </a:extLst>
          </p:cNvPr>
          <p:cNvSpPr/>
          <p:nvPr/>
        </p:nvSpPr>
        <p:spPr>
          <a:xfrm>
            <a:off x="10377827" y="5962933"/>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82D38A9-E75E-DA49-8218-D79A28339A66}"/>
              </a:ext>
            </a:extLst>
          </p:cNvPr>
          <p:cNvSpPr/>
          <p:nvPr/>
        </p:nvSpPr>
        <p:spPr>
          <a:xfrm>
            <a:off x="9672658" y="5553528"/>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E51D244-0F54-DB41-BA51-5BDDDBABB328}"/>
              </a:ext>
            </a:extLst>
          </p:cNvPr>
          <p:cNvSpPr/>
          <p:nvPr/>
        </p:nvSpPr>
        <p:spPr>
          <a:xfrm>
            <a:off x="12051031" y="6127995"/>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217DA7A-6748-4647-A3B5-9FD707C3EC26}"/>
              </a:ext>
            </a:extLst>
          </p:cNvPr>
          <p:cNvSpPr/>
          <p:nvPr/>
        </p:nvSpPr>
        <p:spPr>
          <a:xfrm>
            <a:off x="10488666" y="6515659"/>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EB44174-5680-5848-AB81-4C490318914D}"/>
              </a:ext>
            </a:extLst>
          </p:cNvPr>
          <p:cNvSpPr/>
          <p:nvPr/>
        </p:nvSpPr>
        <p:spPr>
          <a:xfrm>
            <a:off x="10200129" y="6598846"/>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7C88A17-EE5F-4048-BCB2-4D94DBB1D16C}"/>
              </a:ext>
            </a:extLst>
          </p:cNvPr>
          <p:cNvSpPr/>
          <p:nvPr/>
        </p:nvSpPr>
        <p:spPr>
          <a:xfrm>
            <a:off x="10863125" y="6048367"/>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BAD8CFD-B738-F74A-A95B-4794A48F41E1}"/>
              </a:ext>
            </a:extLst>
          </p:cNvPr>
          <p:cNvSpPr/>
          <p:nvPr/>
        </p:nvSpPr>
        <p:spPr>
          <a:xfrm>
            <a:off x="11103291" y="5159175"/>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F18697F-521F-704C-AFD4-C1D436DB5CEE}"/>
              </a:ext>
            </a:extLst>
          </p:cNvPr>
          <p:cNvSpPr/>
          <p:nvPr/>
        </p:nvSpPr>
        <p:spPr>
          <a:xfrm>
            <a:off x="10657341" y="4347565"/>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8BA656D-C5DC-4D4D-9481-B88D35521661}"/>
              </a:ext>
            </a:extLst>
          </p:cNvPr>
          <p:cNvSpPr/>
          <p:nvPr/>
        </p:nvSpPr>
        <p:spPr>
          <a:xfrm>
            <a:off x="9866228" y="6163594"/>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91A7EF-3495-F94A-9B9B-60B5232756B7}"/>
              </a:ext>
            </a:extLst>
          </p:cNvPr>
          <p:cNvSpPr/>
          <p:nvPr/>
        </p:nvSpPr>
        <p:spPr>
          <a:xfrm>
            <a:off x="10524525" y="4803624"/>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FB5CD48-6F75-6748-9D06-F5DEFC865093}"/>
              </a:ext>
            </a:extLst>
          </p:cNvPr>
          <p:cNvSpPr/>
          <p:nvPr/>
        </p:nvSpPr>
        <p:spPr>
          <a:xfrm>
            <a:off x="9892824" y="5071986"/>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9332774-1617-9F4A-8E21-BE9087B06869}"/>
              </a:ext>
            </a:extLst>
          </p:cNvPr>
          <p:cNvSpPr/>
          <p:nvPr/>
        </p:nvSpPr>
        <p:spPr>
          <a:xfrm>
            <a:off x="11918559" y="5542576"/>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10F3E02-53DC-E343-B071-19FACF4F7D4D}"/>
              </a:ext>
            </a:extLst>
          </p:cNvPr>
          <p:cNvSpPr/>
          <p:nvPr/>
        </p:nvSpPr>
        <p:spPr>
          <a:xfrm>
            <a:off x="10250068" y="5617389"/>
            <a:ext cx="71717" cy="831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B205FC9-C2D1-9F4D-4EAB-241DC871BFE8}"/>
              </a:ext>
            </a:extLst>
          </p:cNvPr>
          <p:cNvGrpSpPr/>
          <p:nvPr/>
        </p:nvGrpSpPr>
        <p:grpSpPr>
          <a:xfrm>
            <a:off x="1462942" y="2797796"/>
            <a:ext cx="3188583" cy="2986239"/>
            <a:chOff x="1462942" y="2797796"/>
            <a:chExt cx="3188583" cy="2986239"/>
          </a:xfrm>
          <a:solidFill>
            <a:srgbClr val="3E69A4"/>
          </a:solidFill>
        </p:grpSpPr>
        <p:sp>
          <p:nvSpPr>
            <p:cNvPr id="2" name="Oval 1">
              <a:extLst>
                <a:ext uri="{FF2B5EF4-FFF2-40B4-BE49-F238E27FC236}">
                  <a16:creationId xmlns:a16="http://schemas.microsoft.com/office/drawing/2014/main" id="{C42447B2-D86C-152C-BE25-F694635A45AB}"/>
                </a:ext>
              </a:extLst>
            </p:cNvPr>
            <p:cNvSpPr/>
            <p:nvPr/>
          </p:nvSpPr>
          <p:spPr>
            <a:xfrm>
              <a:off x="1462942" y="2797796"/>
              <a:ext cx="3188583" cy="2986239"/>
            </a:xfrm>
            <a:prstGeom prst="ellipse">
              <a:avLst/>
            </a:prstGeom>
            <a:grpFill/>
            <a:ln w="76200">
              <a:solidFill>
                <a:srgbClr val="3E6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DC2DB9C8-22B9-EDEF-7C5D-8C758A739764}"/>
                </a:ext>
              </a:extLst>
            </p:cNvPr>
            <p:cNvSpPr txBox="1"/>
            <p:nvPr/>
          </p:nvSpPr>
          <p:spPr>
            <a:xfrm>
              <a:off x="1895475" y="3314700"/>
              <a:ext cx="2252792" cy="2215991"/>
            </a:xfrm>
            <a:prstGeom prst="rect">
              <a:avLst/>
            </a:prstGeom>
            <a:grpFill/>
            <a:ln>
              <a:solidFill>
                <a:srgbClr val="3E69A4"/>
              </a:solidFill>
            </a:ln>
          </p:spPr>
          <p:txBody>
            <a:bodyPr wrap="square" rtlCol="0">
              <a:spAutoFit/>
            </a:bodyPr>
            <a:lstStyle/>
            <a:p>
              <a:pPr algn="ctr"/>
              <a:r>
                <a:rPr lang="en-US" sz="13800" b="1">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8491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ium 9">
            <a:extLst>
              <a:ext uri="{FF2B5EF4-FFF2-40B4-BE49-F238E27FC236}">
                <a16:creationId xmlns:a16="http://schemas.microsoft.com/office/drawing/2014/main" id="{8FDF7F13-564C-2CE6-5A6F-9E9ADE55E68F}"/>
              </a:ext>
            </a:extLst>
          </p:cNvPr>
          <p:cNvSpPr/>
          <p:nvPr/>
        </p:nvSpPr>
        <p:spPr>
          <a:xfrm>
            <a:off x="1268367" y="4407754"/>
            <a:ext cx="9456924" cy="2449291"/>
          </a:xfrm>
          <a:prstGeom prst="trapezoid">
            <a:avLst>
              <a:gd name="adj" fmla="val 104363"/>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ium 10">
            <a:extLst>
              <a:ext uri="{FF2B5EF4-FFF2-40B4-BE49-F238E27FC236}">
                <a16:creationId xmlns:a16="http://schemas.microsoft.com/office/drawing/2014/main" id="{18B12088-C563-D85A-EDFB-E12CF651BE60}"/>
              </a:ext>
            </a:extLst>
          </p:cNvPr>
          <p:cNvSpPr/>
          <p:nvPr/>
        </p:nvSpPr>
        <p:spPr>
          <a:xfrm>
            <a:off x="5849296" y="5946456"/>
            <a:ext cx="363150" cy="684449"/>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
            <a:extLst>
              <a:ext uri="{FF2B5EF4-FFF2-40B4-BE49-F238E27FC236}">
                <a16:creationId xmlns:a16="http://schemas.microsoft.com/office/drawing/2014/main" id="{4F33A1D0-19C6-EBAA-02AD-AC889079110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027" b="89967" l="9866" r="89967">
                        <a14:foregroundMark x1="25585" y1="58361" x2="28094" y2="61873"/>
                        <a14:foregroundMark x1="27258" y1="61204" x2="24749" y2="57692"/>
                        <a14:foregroundMark x1="27759" y1="59532" x2="25920" y2="60201"/>
                        <a14:foregroundMark x1="26087" y1="60201" x2="26087" y2="60201"/>
                        <a14:foregroundMark x1="23411" y1="59197" x2="19565" y2="58027"/>
                        <a14:foregroundMark x1="21906" y1="58361" x2="29431" y2="67559"/>
                        <a14:foregroundMark x1="29431" y1="67559" x2="28595" y2="56522"/>
                        <a14:foregroundMark x1="28595" y1="56522" x2="18395" y2="56355"/>
                        <a14:foregroundMark x1="18395" y1="56355" x2="18395" y2="56355"/>
                        <a14:foregroundMark x1="75585" y1="54849" x2="66388" y2="58863"/>
                        <a14:foregroundMark x1="66388" y1="58863" x2="74247" y2="66388"/>
                        <a14:foregroundMark x1="74247" y1="66388" x2="83445" y2="62040"/>
                        <a14:foregroundMark x1="83445" y1="62040" x2="76254" y2="54849"/>
                        <a14:foregroundMark x1="76254" y1="54849" x2="73746" y2="55686"/>
                        <a14:foregroundMark x1="74916" y1="56689" x2="73913" y2="55686"/>
                        <a14:foregroundMark x1="74080" y1="56020" x2="82107" y2="62375"/>
                        <a14:foregroundMark x1="82107" y1="62375" x2="75084" y2="53679"/>
                        <a14:foregroundMark x1="75084" y1="53679" x2="72408" y2="55853"/>
                        <a14:foregroundMark x1="24247" y1="74080" x2="24247" y2="74080"/>
                        <a14:foregroundMark x1="20234" y1="70569" x2="19900" y2="71070"/>
                        <a14:foregroundMark x1="19900" y1="71739" x2="19398" y2="72575"/>
                        <a14:foregroundMark x1="19900" y1="71237" x2="18060" y2="69900"/>
                        <a14:foregroundMark x1="18395" y1="69900" x2="17057" y2="70234"/>
                        <a14:foregroundMark x1="22742" y1="72575" x2="18729" y2="72575"/>
                        <a14:foregroundMark x1="18896" y1="73411" x2="18729" y2="74080"/>
                        <a14:foregroundMark x1="79766" y1="72408" x2="76923" y2="71070"/>
                        <a14:foregroundMark x1="78595" y1="72241" x2="80100" y2="72575"/>
                        <a14:foregroundMark x1="28763" y1="11037" x2="28261" y2="10870"/>
                        <a14:foregroundMark x1="28261" y1="10201" x2="37793" y2="11204"/>
                        <a14:foregroundMark x1="37793" y1="11204" x2="30100" y2="10201"/>
                        <a14:foregroundMark x1="39632" y1="10201" x2="29264" y2="10368"/>
                        <a14:foregroundMark x1="29264" y1="10368" x2="38127" y2="10368"/>
                        <a14:foregroundMark x1="38963" y1="12207" x2="28428" y2="8027"/>
                        <a14:foregroundMark x1="28428" y1="8027" x2="37458" y2="11371"/>
                        <a14:foregroundMark x1="37458" y1="11371" x2="37625" y2="11371"/>
                      </a14:backgroundRemoval>
                    </a14:imgEffect>
                  </a14:imgLayer>
                </a14:imgProps>
              </a:ext>
              <a:ext uri="{28A0092B-C50C-407E-A947-70E740481C1C}">
                <a14:useLocalDpi xmlns:a14="http://schemas.microsoft.com/office/drawing/2010/main" val="0"/>
              </a:ext>
            </a:extLst>
          </a:blip>
          <a:stretch>
            <a:fillRect/>
          </a:stretch>
        </p:blipFill>
        <p:spPr>
          <a:xfrm>
            <a:off x="3614208" y="2129292"/>
            <a:ext cx="4963584" cy="4963584"/>
          </a:xfrm>
          <a:prstGeom prst="rect">
            <a:avLst/>
          </a:prstGeom>
        </p:spPr>
      </p:pic>
      <p:sp>
        <p:nvSpPr>
          <p:cNvPr id="6" name="TextBox 5">
            <a:extLst>
              <a:ext uri="{FF2B5EF4-FFF2-40B4-BE49-F238E27FC236}">
                <a16:creationId xmlns:a16="http://schemas.microsoft.com/office/drawing/2014/main" id="{680CB69C-2498-9C55-5D46-9C9CB7F3B2BB}"/>
              </a:ext>
            </a:extLst>
          </p:cNvPr>
          <p:cNvSpPr txBox="1"/>
          <p:nvPr/>
        </p:nvSpPr>
        <p:spPr>
          <a:xfrm>
            <a:off x="782227" y="1015495"/>
            <a:ext cx="7359841" cy="107721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does idling mean?</a:t>
            </a:r>
          </a:p>
          <a:p>
            <a:r>
              <a:rPr lang="en-US" sz="2000" dirty="0">
                <a:latin typeface="Arial" panose="020B0604020202020204" pitchFamily="34" charset="0"/>
                <a:cs typeface="Arial" panose="020B0604020202020204" pitchFamily="34" charset="0"/>
              </a:rPr>
              <a:t>Leaving an engine running after a vehicle has been stationary for more than 30 seconds</a:t>
            </a:r>
          </a:p>
        </p:txBody>
      </p:sp>
      <p:sp>
        <p:nvSpPr>
          <p:cNvPr id="7" name="TextBox 6">
            <a:extLst>
              <a:ext uri="{FF2B5EF4-FFF2-40B4-BE49-F238E27FC236}">
                <a16:creationId xmlns:a16="http://schemas.microsoft.com/office/drawing/2014/main" id="{671A5D83-D99F-AE36-07B0-7299ED5C6A84}"/>
              </a:ext>
            </a:extLst>
          </p:cNvPr>
          <p:cNvSpPr txBox="1"/>
          <p:nvPr/>
        </p:nvSpPr>
        <p:spPr>
          <a:xfrm>
            <a:off x="696103" y="2450246"/>
            <a:ext cx="3813626" cy="2000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Why might someone idle?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Charging phone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Listening to music</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Waiting for someone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Heating/air conditioning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Parked illegally</a:t>
            </a:r>
          </a:p>
        </p:txBody>
      </p:sp>
      <p:sp>
        <p:nvSpPr>
          <p:cNvPr id="8" name="Title 1">
            <a:extLst>
              <a:ext uri="{FF2B5EF4-FFF2-40B4-BE49-F238E27FC236}">
                <a16:creationId xmlns:a16="http://schemas.microsoft.com/office/drawing/2014/main" id="{7372103F-3976-A0AB-BED3-4688E6C24C94}"/>
              </a:ext>
            </a:extLst>
          </p:cNvPr>
          <p:cNvSpPr txBox="1">
            <a:spLocks/>
          </p:cNvSpPr>
          <p:nvPr/>
        </p:nvSpPr>
        <p:spPr>
          <a:xfrm>
            <a:off x="4265690" y="22059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Engine Idling</a:t>
            </a:r>
          </a:p>
        </p:txBody>
      </p:sp>
      <p:sp>
        <p:nvSpPr>
          <p:cNvPr id="49" name="Title 1">
            <a:extLst>
              <a:ext uri="{FF2B5EF4-FFF2-40B4-BE49-F238E27FC236}">
                <a16:creationId xmlns:a16="http://schemas.microsoft.com/office/drawing/2014/main" id="{FB76E067-DFA9-E5A3-F52E-EEDF5CD462FD}"/>
              </a:ext>
            </a:extLst>
          </p:cNvPr>
          <p:cNvSpPr txBox="1">
            <a:spLocks/>
          </p:cNvSpPr>
          <p:nvPr/>
        </p:nvSpPr>
        <p:spPr>
          <a:xfrm>
            <a:off x="9242952" y="2124957"/>
            <a:ext cx="26986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Arial" panose="020B0604020202020204" pitchFamily="34" charset="0"/>
                <a:cs typeface="Arial" panose="020B0604020202020204" pitchFamily="34" charset="0"/>
              </a:rPr>
              <a:t>150 balloons of pollution is released by an idling car per minute</a:t>
            </a:r>
          </a:p>
        </p:txBody>
      </p:sp>
      <p:cxnSp>
        <p:nvCxnSpPr>
          <p:cNvPr id="50" name="Connector: Curved 49">
            <a:extLst>
              <a:ext uri="{FF2B5EF4-FFF2-40B4-BE49-F238E27FC236}">
                <a16:creationId xmlns:a16="http://schemas.microsoft.com/office/drawing/2014/main" id="{8DCFC543-6E4C-C42B-3E4D-F68910B65557}"/>
              </a:ext>
            </a:extLst>
          </p:cNvPr>
          <p:cNvCxnSpPr>
            <a:cxnSpLocks/>
          </p:cNvCxnSpPr>
          <p:nvPr/>
        </p:nvCxnSpPr>
        <p:spPr>
          <a:xfrm flipV="1">
            <a:off x="8199836" y="2787738"/>
            <a:ext cx="755912" cy="622014"/>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DD3C97F8-A1B7-EB94-84E0-FF78E2FA0457}"/>
              </a:ext>
            </a:extLst>
          </p:cNvPr>
          <p:cNvCxnSpPr>
            <a:cxnSpLocks/>
          </p:cNvCxnSpPr>
          <p:nvPr/>
        </p:nvCxnSpPr>
        <p:spPr>
          <a:xfrm rot="10800000">
            <a:off x="4462147" y="1799996"/>
            <a:ext cx="993258" cy="635968"/>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0227D223-5D53-F68B-D521-C35D97044E91}"/>
              </a:ext>
            </a:extLst>
          </p:cNvPr>
          <p:cNvCxnSpPr>
            <a:cxnSpLocks/>
          </p:cNvCxnSpPr>
          <p:nvPr/>
        </p:nvCxnSpPr>
        <p:spPr>
          <a:xfrm rot="10800000" flipV="1">
            <a:off x="3897952" y="3279506"/>
            <a:ext cx="673958" cy="342028"/>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5A274-0A05-9E43-8E9B-47DC813BA622}"/>
              </a:ext>
            </a:extLst>
          </p:cNvPr>
          <p:cNvSpPr>
            <a:spLocks noGrp="1"/>
          </p:cNvSpPr>
          <p:nvPr>
            <p:ph type="title"/>
          </p:nvPr>
        </p:nvSpPr>
        <p:spPr>
          <a:xfrm>
            <a:off x="2700020" y="2668965"/>
            <a:ext cx="7574693" cy="1325563"/>
          </a:xfrm>
        </p:spPr>
        <p:txBody>
          <a:bodyPr>
            <a:normAutofit/>
          </a:bodyPr>
          <a:lstStyle/>
          <a:p>
            <a:r>
              <a:rPr lang="en-GB" sz="4000" dirty="0">
                <a:latin typeface="Arial" panose="020B0604020202020204" pitchFamily="34" charset="0"/>
                <a:cs typeface="Arial" panose="020B0604020202020204" pitchFamily="34" charset="0"/>
              </a:rPr>
              <a:t>What gases are in the air in Lewisham?</a:t>
            </a:r>
          </a:p>
        </p:txBody>
      </p:sp>
    </p:spTree>
    <p:extLst>
      <p:ext uri="{BB962C8B-B14F-4D97-AF65-F5344CB8AC3E}">
        <p14:creationId xmlns:p14="http://schemas.microsoft.com/office/powerpoint/2010/main" val="2924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clipart&#10;&#10;Description automatically generated">
            <a:extLst>
              <a:ext uri="{FF2B5EF4-FFF2-40B4-BE49-F238E27FC236}">
                <a16:creationId xmlns:a16="http://schemas.microsoft.com/office/drawing/2014/main" id="{F25DB070-84C5-DB43-90E5-B9B8985432D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9835" y="4021943"/>
            <a:ext cx="2403894" cy="2319547"/>
          </a:xfrm>
          <a:prstGeom prst="rect">
            <a:avLst/>
          </a:prstGeom>
        </p:spPr>
      </p:pic>
      <p:sp>
        <p:nvSpPr>
          <p:cNvPr id="21" name="Arrow: Up 20">
            <a:extLst>
              <a:ext uri="{FF2B5EF4-FFF2-40B4-BE49-F238E27FC236}">
                <a16:creationId xmlns:a16="http://schemas.microsoft.com/office/drawing/2014/main" id="{5D992F51-588A-0037-1D67-B74FB93A2087}"/>
              </a:ext>
            </a:extLst>
          </p:cNvPr>
          <p:cNvSpPr/>
          <p:nvPr/>
        </p:nvSpPr>
        <p:spPr>
          <a:xfrm>
            <a:off x="10784556" y="4516893"/>
            <a:ext cx="420437" cy="860526"/>
          </a:xfrm>
          <a:prstGeom prst="upArrow">
            <a:avLst>
              <a:gd name="adj1" fmla="val 34038"/>
              <a:gd name="adj2" fmla="val 50000"/>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CBC9B78C-A681-F4AE-7D46-F5B039693080}"/>
              </a:ext>
            </a:extLst>
          </p:cNvPr>
          <p:cNvGrpSpPr/>
          <p:nvPr/>
        </p:nvGrpSpPr>
        <p:grpSpPr>
          <a:xfrm flipH="1">
            <a:off x="9278831" y="1185890"/>
            <a:ext cx="2204997" cy="3182697"/>
            <a:chOff x="2030658" y="1258350"/>
            <a:chExt cx="1761166" cy="2718031"/>
          </a:xfrm>
        </p:grpSpPr>
        <p:sp>
          <p:nvSpPr>
            <p:cNvPr id="4" name="Cylinder 3">
              <a:extLst>
                <a:ext uri="{FF2B5EF4-FFF2-40B4-BE49-F238E27FC236}">
                  <a16:creationId xmlns:a16="http://schemas.microsoft.com/office/drawing/2014/main" id="{C950D634-D75A-2C08-240E-187BBA07A89D}"/>
                </a:ext>
              </a:extLst>
            </p:cNvPr>
            <p:cNvSpPr/>
            <p:nvPr/>
          </p:nvSpPr>
          <p:spPr>
            <a:xfrm>
              <a:off x="2094101" y="1510017"/>
              <a:ext cx="654341" cy="2466364"/>
            </a:xfrm>
            <a:prstGeom prst="can">
              <a:avLst/>
            </a:prstGeom>
            <a:solidFill>
              <a:srgbClr val="D0CECE"/>
            </a:solidFill>
            <a:ln>
              <a:solidFill>
                <a:srgbClr val="000000">
                  <a:alpha val="4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Magnetic Disk 5">
              <a:extLst>
                <a:ext uri="{FF2B5EF4-FFF2-40B4-BE49-F238E27FC236}">
                  <a16:creationId xmlns:a16="http://schemas.microsoft.com/office/drawing/2014/main" id="{9C8D184B-5076-A804-6260-081995C5CA81}"/>
                </a:ext>
              </a:extLst>
            </p:cNvPr>
            <p:cNvSpPr/>
            <p:nvPr/>
          </p:nvSpPr>
          <p:spPr>
            <a:xfrm>
              <a:off x="2032233" y="1258350"/>
              <a:ext cx="778078" cy="440420"/>
            </a:xfrm>
            <a:prstGeom prst="flowChartMagneticDisk">
              <a:avLst/>
            </a:prstGeom>
            <a:solidFill>
              <a:srgbClr val="3E69A4"/>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F7E31075-A835-FF9E-5037-A9BB449A974C}"/>
                </a:ext>
              </a:extLst>
            </p:cNvPr>
            <p:cNvSpPr/>
            <p:nvPr/>
          </p:nvSpPr>
          <p:spPr>
            <a:xfrm>
              <a:off x="2094102" y="3775045"/>
              <a:ext cx="651195" cy="201336"/>
            </a:xfrm>
            <a:prstGeom prst="ellipse">
              <a:avLst/>
            </a:prstGeom>
            <a:solidFill>
              <a:srgbClr val="D0CECE">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gnetic Disk 7">
              <a:extLst>
                <a:ext uri="{FF2B5EF4-FFF2-40B4-BE49-F238E27FC236}">
                  <a16:creationId xmlns:a16="http://schemas.microsoft.com/office/drawing/2014/main" id="{D1D236CD-45F6-B301-9FF1-B21D25C9C8F4}"/>
                </a:ext>
              </a:extLst>
            </p:cNvPr>
            <p:cNvSpPr/>
            <p:nvPr/>
          </p:nvSpPr>
          <p:spPr>
            <a:xfrm>
              <a:off x="2030658" y="2302778"/>
              <a:ext cx="778078" cy="516621"/>
            </a:xfrm>
            <a:prstGeom prst="flowChartMagneticDisk">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6CBE94F-E401-4831-B802-4C6440062BBB}"/>
                </a:ext>
              </a:extLst>
            </p:cNvPr>
            <p:cNvSpPr/>
            <p:nvPr/>
          </p:nvSpPr>
          <p:spPr>
            <a:xfrm>
              <a:off x="2030658" y="2269221"/>
              <a:ext cx="778078" cy="201336"/>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hord 13">
              <a:extLst>
                <a:ext uri="{FF2B5EF4-FFF2-40B4-BE49-F238E27FC236}">
                  <a16:creationId xmlns:a16="http://schemas.microsoft.com/office/drawing/2014/main" id="{1642957D-77A6-815F-52FA-D157AA12CB39}"/>
                </a:ext>
              </a:extLst>
            </p:cNvPr>
            <p:cNvSpPr/>
            <p:nvPr/>
          </p:nvSpPr>
          <p:spPr>
            <a:xfrm>
              <a:off x="2695200" y="2317557"/>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ord 14">
              <a:extLst>
                <a:ext uri="{FF2B5EF4-FFF2-40B4-BE49-F238E27FC236}">
                  <a16:creationId xmlns:a16="http://schemas.microsoft.com/office/drawing/2014/main" id="{F94B9595-DE99-F939-62C5-563FF48B2024}"/>
                </a:ext>
              </a:extLst>
            </p:cNvPr>
            <p:cNvSpPr/>
            <p:nvPr/>
          </p:nvSpPr>
          <p:spPr>
            <a:xfrm flipH="1">
              <a:off x="2030658" y="2325946"/>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be 15">
              <a:extLst>
                <a:ext uri="{FF2B5EF4-FFF2-40B4-BE49-F238E27FC236}">
                  <a16:creationId xmlns:a16="http://schemas.microsoft.com/office/drawing/2014/main" id="{20000D82-DA69-AB1A-20E5-9E9CCE514560}"/>
                </a:ext>
              </a:extLst>
            </p:cNvPr>
            <p:cNvSpPr/>
            <p:nvPr/>
          </p:nvSpPr>
          <p:spPr>
            <a:xfrm>
              <a:off x="2785774" y="2430610"/>
              <a:ext cx="1006050" cy="280402"/>
            </a:xfrm>
            <a:prstGeom prst="cube">
              <a:avLst>
                <a:gd name="adj" fmla="val 733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4B33A3CB-7777-C83D-76BF-EBC413C5A88F}"/>
              </a:ext>
            </a:extLst>
          </p:cNvPr>
          <p:cNvSpPr/>
          <p:nvPr/>
        </p:nvSpPr>
        <p:spPr>
          <a:xfrm>
            <a:off x="7873443" y="1185888"/>
            <a:ext cx="1526213" cy="567211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F2DDC3B-E51C-21A9-7772-447F01FE914F}"/>
              </a:ext>
            </a:extLst>
          </p:cNvPr>
          <p:cNvSpPr txBox="1"/>
          <p:nvPr/>
        </p:nvSpPr>
        <p:spPr>
          <a:xfrm>
            <a:off x="10088565" y="5219121"/>
            <a:ext cx="2010415" cy="1200329"/>
          </a:xfrm>
          <a:prstGeom prst="rect">
            <a:avLst/>
          </a:prstGeom>
          <a:noFill/>
        </p:spPr>
        <p:txBody>
          <a:bodyPr wrap="square" rtlCol="0">
            <a:spAutoFit/>
          </a:bodyPr>
          <a:lstStyle/>
          <a:p>
            <a:r>
              <a:rPr lang="en-US" sz="7200" b="1" dirty="0">
                <a:solidFill>
                  <a:schemeClr val="accent1">
                    <a:lumMod val="75000"/>
                  </a:schemeClr>
                </a:solidFill>
                <a:latin typeface="Arial" panose="020B0604020202020204" pitchFamily="34" charset="0"/>
                <a:cs typeface="Arial" panose="020B0604020202020204" pitchFamily="34" charset="0"/>
              </a:rPr>
              <a:t>NO</a:t>
            </a:r>
            <a:r>
              <a:rPr lang="en-US" sz="4400" b="1" dirty="0">
                <a:solidFill>
                  <a:schemeClr val="accent1">
                    <a:lumMod val="75000"/>
                  </a:schemeClr>
                </a:solidFill>
                <a:latin typeface="Arial" panose="020B0604020202020204" pitchFamily="34" charset="0"/>
                <a:cs typeface="Arial" panose="020B0604020202020204" pitchFamily="34" charset="0"/>
              </a:rPr>
              <a:t>2</a:t>
            </a:r>
            <a:endParaRPr lang="en-GB" sz="72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552F6DA4-B6D3-AD43-8B9B-0A9839E2BA9C}"/>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9083" t="5698" r="18363" b="4591"/>
          <a:stretch/>
        </p:blipFill>
        <p:spPr>
          <a:xfrm rot="852420">
            <a:off x="412347" y="1893180"/>
            <a:ext cx="2706432" cy="2529234"/>
          </a:xfrm>
          <a:prstGeom prst="rect">
            <a:avLst/>
          </a:prstGeom>
        </p:spPr>
      </p:pic>
      <p:pic>
        <p:nvPicPr>
          <p:cNvPr id="10" name="Picture 9" descr="Icon&#10;&#10;Description automatically generated">
            <a:extLst>
              <a:ext uri="{FF2B5EF4-FFF2-40B4-BE49-F238E27FC236}">
                <a16:creationId xmlns:a16="http://schemas.microsoft.com/office/drawing/2014/main" id="{ABAD0983-20B5-7046-B4E1-209B775D0165}"/>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667212">
            <a:off x="4088029" y="646567"/>
            <a:ext cx="3359032" cy="3359032"/>
          </a:xfrm>
          <a:prstGeom prst="rect">
            <a:avLst/>
          </a:prstGeom>
        </p:spPr>
      </p:pic>
      <p:sp>
        <p:nvSpPr>
          <p:cNvPr id="20" name="Title 1">
            <a:extLst>
              <a:ext uri="{FF2B5EF4-FFF2-40B4-BE49-F238E27FC236}">
                <a16:creationId xmlns:a16="http://schemas.microsoft.com/office/drawing/2014/main" id="{E0A8CFBF-41AB-9341-9116-0F744DBF57A8}"/>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How can we tell when somewhere is polluted?</a:t>
            </a:r>
          </a:p>
        </p:txBody>
      </p:sp>
      <p:sp>
        <p:nvSpPr>
          <p:cNvPr id="23" name="TextBox 22">
            <a:extLst>
              <a:ext uri="{FF2B5EF4-FFF2-40B4-BE49-F238E27FC236}">
                <a16:creationId xmlns:a16="http://schemas.microsoft.com/office/drawing/2014/main" id="{5F4FE3AC-B49D-EC47-B83B-BA25847E9FEF}"/>
              </a:ext>
            </a:extLst>
          </p:cNvPr>
          <p:cNvSpPr txBox="1"/>
          <p:nvPr/>
        </p:nvSpPr>
        <p:spPr>
          <a:xfrm>
            <a:off x="363153" y="4577823"/>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Bad smell</a:t>
            </a:r>
          </a:p>
        </p:txBody>
      </p:sp>
      <p:sp>
        <p:nvSpPr>
          <p:cNvPr id="24" name="TextBox 23">
            <a:extLst>
              <a:ext uri="{FF2B5EF4-FFF2-40B4-BE49-F238E27FC236}">
                <a16:creationId xmlns:a16="http://schemas.microsoft.com/office/drawing/2014/main" id="{2C476050-43FC-BE42-A2CB-B1C240BD6F24}"/>
              </a:ext>
            </a:extLst>
          </p:cNvPr>
          <p:cNvSpPr txBox="1"/>
          <p:nvPr/>
        </p:nvSpPr>
        <p:spPr>
          <a:xfrm>
            <a:off x="2792344" y="6234784"/>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Bad taste, coughing</a:t>
            </a:r>
          </a:p>
        </p:txBody>
      </p:sp>
      <p:sp>
        <p:nvSpPr>
          <p:cNvPr id="25" name="TextBox 24">
            <a:extLst>
              <a:ext uri="{FF2B5EF4-FFF2-40B4-BE49-F238E27FC236}">
                <a16:creationId xmlns:a16="http://schemas.microsoft.com/office/drawing/2014/main" id="{F7A63F80-5AE7-D44C-9541-B9F319B31E3F}"/>
              </a:ext>
            </a:extLst>
          </p:cNvPr>
          <p:cNvSpPr txBox="1"/>
          <p:nvPr/>
        </p:nvSpPr>
        <p:spPr>
          <a:xfrm>
            <a:off x="4315369" y="3053823"/>
            <a:ext cx="2208412"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See some smoke, itchy eyes</a:t>
            </a:r>
          </a:p>
        </p:txBody>
      </p:sp>
      <p:sp>
        <p:nvSpPr>
          <p:cNvPr id="26" name="TextBox 25">
            <a:extLst>
              <a:ext uri="{FF2B5EF4-FFF2-40B4-BE49-F238E27FC236}">
                <a16:creationId xmlns:a16="http://schemas.microsoft.com/office/drawing/2014/main" id="{3E738144-38C3-C041-B57E-962C8B095C16}"/>
              </a:ext>
            </a:extLst>
          </p:cNvPr>
          <p:cNvSpPr txBox="1"/>
          <p:nvPr/>
        </p:nvSpPr>
        <p:spPr>
          <a:xfrm>
            <a:off x="9890568" y="3275696"/>
            <a:ext cx="220841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Measurements</a:t>
            </a:r>
          </a:p>
        </p:txBody>
      </p:sp>
      <p:sp>
        <p:nvSpPr>
          <p:cNvPr id="5" name="Oval 4">
            <a:extLst>
              <a:ext uri="{FF2B5EF4-FFF2-40B4-BE49-F238E27FC236}">
                <a16:creationId xmlns:a16="http://schemas.microsoft.com/office/drawing/2014/main" id="{486349A6-F65A-3687-ECF9-CB0BF79727AE}"/>
              </a:ext>
            </a:extLst>
          </p:cNvPr>
          <p:cNvSpPr/>
          <p:nvPr/>
        </p:nvSpPr>
        <p:spPr>
          <a:xfrm>
            <a:off x="6114730" y="3700154"/>
            <a:ext cx="2810222" cy="2803671"/>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78DCD90-357F-A5A1-F42E-8308F5323AA8}"/>
              </a:ext>
            </a:extLst>
          </p:cNvPr>
          <p:cNvSpPr txBox="1"/>
          <p:nvPr/>
        </p:nvSpPr>
        <p:spPr>
          <a:xfrm>
            <a:off x="6450590" y="5548900"/>
            <a:ext cx="2208412" cy="646331"/>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Forecasts and </a:t>
            </a:r>
          </a:p>
          <a:p>
            <a:pPr algn="ctr"/>
            <a:r>
              <a:rPr lang="en-US">
                <a:solidFill>
                  <a:schemeClr val="bg1"/>
                </a:solidFill>
                <a:latin typeface="Arial" panose="020B0604020202020204" pitchFamily="34" charset="0"/>
                <a:cs typeface="Arial" panose="020B0604020202020204" pitchFamily="34" charset="0"/>
              </a:rPr>
              <a:t>warnings</a:t>
            </a:r>
          </a:p>
        </p:txBody>
      </p:sp>
      <p:pic>
        <p:nvPicPr>
          <p:cNvPr id="2" name="Picture 2" descr="Lewisham Council - Download our air quality app">
            <a:extLst>
              <a:ext uri="{FF2B5EF4-FFF2-40B4-BE49-F238E27FC236}">
                <a16:creationId xmlns:a16="http://schemas.microsoft.com/office/drawing/2014/main" id="{9DD7B3C5-DCDD-1E84-BAD9-52AF4DAC7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894" y="3935688"/>
            <a:ext cx="975856" cy="156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p:bldP spid="23" grpId="0"/>
      <p:bldP spid="24" grpId="0"/>
      <p:bldP spid="25" grpId="0"/>
      <p:bldP spid="26" grpId="0"/>
      <p:bldP spid="5"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96FC0-7B08-E9CE-D228-2863A1AB912D}"/>
              </a:ext>
            </a:extLst>
          </p:cNvPr>
          <p:cNvSpPr>
            <a:spLocks noGrp="1"/>
          </p:cNvSpPr>
          <p:nvPr>
            <p:ph type="title"/>
          </p:nvPr>
        </p:nvSpPr>
        <p:spPr>
          <a:xfrm>
            <a:off x="716280" y="278040"/>
            <a:ext cx="10515600" cy="1325563"/>
          </a:xfrm>
        </p:spPr>
        <p:txBody>
          <a:bodyPr/>
          <a:lstStyle/>
          <a:p>
            <a:r>
              <a:rPr lang="en-US" dirty="0">
                <a:latin typeface="Arial" panose="020B0604020202020204" pitchFamily="34" charset="0"/>
                <a:cs typeface="Arial" panose="020B0604020202020204" pitchFamily="34" charset="0"/>
              </a:rPr>
              <a:t>Monitoring air pollution</a:t>
            </a:r>
          </a:p>
        </p:txBody>
      </p:sp>
      <p:grpSp>
        <p:nvGrpSpPr>
          <p:cNvPr id="5" name="Group 4">
            <a:extLst>
              <a:ext uri="{FF2B5EF4-FFF2-40B4-BE49-F238E27FC236}">
                <a16:creationId xmlns:a16="http://schemas.microsoft.com/office/drawing/2014/main" id="{508E84AB-F0AB-8871-2CDC-235672DE9B52}"/>
              </a:ext>
            </a:extLst>
          </p:cNvPr>
          <p:cNvGrpSpPr/>
          <p:nvPr/>
        </p:nvGrpSpPr>
        <p:grpSpPr>
          <a:xfrm flipH="1">
            <a:off x="2104261" y="1862273"/>
            <a:ext cx="1854002" cy="2906611"/>
            <a:chOff x="2030658" y="1258350"/>
            <a:chExt cx="1761166" cy="2718031"/>
          </a:xfrm>
        </p:grpSpPr>
        <p:sp>
          <p:nvSpPr>
            <p:cNvPr id="6" name="Cylinder 5">
              <a:extLst>
                <a:ext uri="{FF2B5EF4-FFF2-40B4-BE49-F238E27FC236}">
                  <a16:creationId xmlns:a16="http://schemas.microsoft.com/office/drawing/2014/main" id="{3B81A0D9-DCBC-F4EC-98E3-1CE2672AFAE1}"/>
                </a:ext>
              </a:extLst>
            </p:cNvPr>
            <p:cNvSpPr/>
            <p:nvPr/>
          </p:nvSpPr>
          <p:spPr>
            <a:xfrm>
              <a:off x="2094101" y="1510017"/>
              <a:ext cx="654341" cy="2466364"/>
            </a:xfrm>
            <a:prstGeom prst="can">
              <a:avLst/>
            </a:prstGeom>
            <a:solidFill>
              <a:srgbClr val="D0CECE"/>
            </a:solidFill>
            <a:ln>
              <a:solidFill>
                <a:srgbClr val="000000">
                  <a:alpha val="4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Magnetic Disk 6">
              <a:extLst>
                <a:ext uri="{FF2B5EF4-FFF2-40B4-BE49-F238E27FC236}">
                  <a16:creationId xmlns:a16="http://schemas.microsoft.com/office/drawing/2014/main" id="{A11B6390-A99C-3A7D-B3D6-90EA3116135E}"/>
                </a:ext>
              </a:extLst>
            </p:cNvPr>
            <p:cNvSpPr/>
            <p:nvPr/>
          </p:nvSpPr>
          <p:spPr>
            <a:xfrm>
              <a:off x="2032233" y="1258350"/>
              <a:ext cx="778078" cy="440420"/>
            </a:xfrm>
            <a:prstGeom prst="flowChartMagneticDisk">
              <a:avLst/>
            </a:prstGeom>
            <a:solidFill>
              <a:srgbClr val="3E69A4"/>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A13FE237-6916-A10B-EB0C-2E14D5616320}"/>
                </a:ext>
              </a:extLst>
            </p:cNvPr>
            <p:cNvSpPr/>
            <p:nvPr/>
          </p:nvSpPr>
          <p:spPr>
            <a:xfrm>
              <a:off x="2094102" y="3775045"/>
              <a:ext cx="651195" cy="201336"/>
            </a:xfrm>
            <a:prstGeom prst="ellipse">
              <a:avLst/>
            </a:prstGeom>
            <a:solidFill>
              <a:srgbClr val="D0CECE">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Magnetic Disk 8">
              <a:extLst>
                <a:ext uri="{FF2B5EF4-FFF2-40B4-BE49-F238E27FC236}">
                  <a16:creationId xmlns:a16="http://schemas.microsoft.com/office/drawing/2014/main" id="{8111E289-2414-B989-483C-C9F97233BEE4}"/>
                </a:ext>
              </a:extLst>
            </p:cNvPr>
            <p:cNvSpPr/>
            <p:nvPr/>
          </p:nvSpPr>
          <p:spPr>
            <a:xfrm>
              <a:off x="2030658" y="2302778"/>
              <a:ext cx="778078" cy="516621"/>
            </a:xfrm>
            <a:prstGeom prst="flowChartMagneticDisk">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0E17AFC-B5F9-153D-64F3-43985D726796}"/>
                </a:ext>
              </a:extLst>
            </p:cNvPr>
            <p:cNvSpPr/>
            <p:nvPr/>
          </p:nvSpPr>
          <p:spPr>
            <a:xfrm>
              <a:off x="2030658" y="2269221"/>
              <a:ext cx="778078" cy="201336"/>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2B65971B-FAE4-476D-B7FE-4D58B7D87CA9}"/>
                </a:ext>
              </a:extLst>
            </p:cNvPr>
            <p:cNvSpPr/>
            <p:nvPr/>
          </p:nvSpPr>
          <p:spPr>
            <a:xfrm>
              <a:off x="2695200" y="2317557"/>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a:extLst>
                <a:ext uri="{FF2B5EF4-FFF2-40B4-BE49-F238E27FC236}">
                  <a16:creationId xmlns:a16="http://schemas.microsoft.com/office/drawing/2014/main" id="{9EE8E52A-4B9A-A306-0912-E0DE278DF53B}"/>
                </a:ext>
              </a:extLst>
            </p:cNvPr>
            <p:cNvSpPr/>
            <p:nvPr/>
          </p:nvSpPr>
          <p:spPr>
            <a:xfrm flipH="1">
              <a:off x="2030658" y="2325946"/>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be 12">
              <a:extLst>
                <a:ext uri="{FF2B5EF4-FFF2-40B4-BE49-F238E27FC236}">
                  <a16:creationId xmlns:a16="http://schemas.microsoft.com/office/drawing/2014/main" id="{981071E4-41F6-0E9C-978F-DD2C8A9F5156}"/>
                </a:ext>
              </a:extLst>
            </p:cNvPr>
            <p:cNvSpPr/>
            <p:nvPr/>
          </p:nvSpPr>
          <p:spPr>
            <a:xfrm>
              <a:off x="2785774" y="2430610"/>
              <a:ext cx="1006050" cy="280402"/>
            </a:xfrm>
            <a:prstGeom prst="cube">
              <a:avLst>
                <a:gd name="adj" fmla="val 733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0C077277-2E58-0247-2E64-D0D9D74E5A09}"/>
              </a:ext>
            </a:extLst>
          </p:cNvPr>
          <p:cNvSpPr/>
          <p:nvPr/>
        </p:nvSpPr>
        <p:spPr>
          <a:xfrm>
            <a:off x="842089" y="1687263"/>
            <a:ext cx="1283268" cy="51800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5F3573F-9791-97CF-54F4-B2515E327D1D}"/>
              </a:ext>
            </a:extLst>
          </p:cNvPr>
          <p:cNvSpPr txBox="1"/>
          <p:nvPr/>
        </p:nvSpPr>
        <p:spPr>
          <a:xfrm>
            <a:off x="4425515" y="1500305"/>
            <a:ext cx="5024846"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Government policy- minimum and maximum air pollution limits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Air pollution monitoring helps to achieve this.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 147 diffusion monitoring locations and 5 sensor monitoring sites in Lewisham!</a:t>
            </a:r>
          </a:p>
          <a:p>
            <a:endParaRPr lang="en-US" dirty="0">
              <a:latin typeface="Arial" panose="020B0604020202020204" pitchFamily="34" charset="0"/>
              <a:cs typeface="Arial" panose="020B0604020202020204" pitchFamily="34" charset="0"/>
            </a:endParaRPr>
          </a:p>
        </p:txBody>
      </p:sp>
      <p:pic>
        <p:nvPicPr>
          <p:cNvPr id="16" name="Graphic 10" descr="Disk with solid fill">
            <a:extLst>
              <a:ext uri="{FF2B5EF4-FFF2-40B4-BE49-F238E27FC236}">
                <a16:creationId xmlns:a16="http://schemas.microsoft.com/office/drawing/2014/main" id="{B817C6AD-CC76-AF30-9C63-3E054F63B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7588" y="3265794"/>
            <a:ext cx="2808514" cy="2808514"/>
          </a:xfrm>
          <a:prstGeom prst="rect">
            <a:avLst/>
          </a:prstGeom>
        </p:spPr>
      </p:pic>
      <p:sp>
        <p:nvSpPr>
          <p:cNvPr id="17" name="TextBox 16">
            <a:extLst>
              <a:ext uri="{FF2B5EF4-FFF2-40B4-BE49-F238E27FC236}">
                <a16:creationId xmlns:a16="http://schemas.microsoft.com/office/drawing/2014/main" id="{DA3F20A0-2BAF-26F4-8AA8-7430D5CCFFFC}"/>
              </a:ext>
            </a:extLst>
          </p:cNvPr>
          <p:cNvSpPr txBox="1"/>
          <p:nvPr/>
        </p:nvSpPr>
        <p:spPr>
          <a:xfrm>
            <a:off x="2829494" y="4905585"/>
            <a:ext cx="1633699" cy="1107996"/>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Diffusion tube(measures NO2)</a:t>
            </a:r>
          </a:p>
          <a:p>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2F88D05-7A94-CCE2-C583-AD90894368A3}"/>
              </a:ext>
            </a:extLst>
          </p:cNvPr>
          <p:cNvSpPr txBox="1"/>
          <p:nvPr/>
        </p:nvSpPr>
        <p:spPr>
          <a:xfrm>
            <a:off x="8368856" y="5748963"/>
            <a:ext cx="2557246"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Sensor</a:t>
            </a:r>
          </a:p>
          <a:p>
            <a:pPr algn="ctr"/>
            <a:r>
              <a:rPr lang="en-US" sz="1600" dirty="0">
                <a:latin typeface="Arial" panose="020B0604020202020204" pitchFamily="34" charset="0"/>
                <a:cs typeface="Arial" panose="020B0604020202020204" pitchFamily="34" charset="0"/>
              </a:rPr>
              <a:t>(measures a range of gases and particulates)</a:t>
            </a:r>
          </a:p>
        </p:txBody>
      </p:sp>
    </p:spTree>
    <p:extLst>
      <p:ext uri="{BB962C8B-B14F-4D97-AF65-F5344CB8AC3E}">
        <p14:creationId xmlns:p14="http://schemas.microsoft.com/office/powerpoint/2010/main" val="18292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3E4D-B16B-1269-8BAC-A35C49CE3CE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can pollution do to our body?</a:t>
            </a:r>
          </a:p>
        </p:txBody>
      </p:sp>
      <p:grpSp>
        <p:nvGrpSpPr>
          <p:cNvPr id="37" name="Group 36">
            <a:extLst>
              <a:ext uri="{FF2B5EF4-FFF2-40B4-BE49-F238E27FC236}">
                <a16:creationId xmlns:a16="http://schemas.microsoft.com/office/drawing/2014/main" id="{AC7CEB53-FD4D-7F0A-BE9A-1866CA104239}"/>
              </a:ext>
            </a:extLst>
          </p:cNvPr>
          <p:cNvGrpSpPr/>
          <p:nvPr/>
        </p:nvGrpSpPr>
        <p:grpSpPr>
          <a:xfrm>
            <a:off x="850615" y="1859473"/>
            <a:ext cx="2725568" cy="3116885"/>
            <a:chOff x="3571587" y="1869977"/>
            <a:chExt cx="2333980" cy="2773807"/>
          </a:xfrm>
        </p:grpSpPr>
        <p:sp>
          <p:nvSpPr>
            <p:cNvPr id="22" name="Freeform: Shape 21">
              <a:extLst>
                <a:ext uri="{FF2B5EF4-FFF2-40B4-BE49-F238E27FC236}">
                  <a16:creationId xmlns:a16="http://schemas.microsoft.com/office/drawing/2014/main" id="{41B517EE-3180-8EA6-796C-EFD2F25B933C}"/>
                </a:ext>
              </a:extLst>
            </p:cNvPr>
            <p:cNvSpPr/>
            <p:nvPr/>
          </p:nvSpPr>
          <p:spPr>
            <a:xfrm>
              <a:off x="48081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Shape 28">
              <a:extLst>
                <a:ext uri="{FF2B5EF4-FFF2-40B4-BE49-F238E27FC236}">
                  <a16:creationId xmlns:a16="http://schemas.microsoft.com/office/drawing/2014/main" id="{DA85D682-4D0D-A9EF-0FC4-EEFE9BBC0FCE}"/>
                </a:ext>
              </a:extLst>
            </p:cNvPr>
            <p:cNvSpPr/>
            <p:nvPr/>
          </p:nvSpPr>
          <p:spPr>
            <a:xfrm flipH="1">
              <a:off x="35715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descr="Withering Tree with solid fill">
              <a:extLst>
                <a:ext uri="{FF2B5EF4-FFF2-40B4-BE49-F238E27FC236}">
                  <a16:creationId xmlns:a16="http://schemas.microsoft.com/office/drawing/2014/main" id="{D48A1B81-359C-67A8-B2C5-6119C4D23B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99023">
              <a:off x="4763656" y="2578530"/>
              <a:ext cx="847775" cy="1974015"/>
            </a:xfrm>
            <a:prstGeom prst="rect">
              <a:avLst/>
            </a:prstGeom>
          </p:spPr>
        </p:pic>
        <p:pic>
          <p:nvPicPr>
            <p:cNvPr id="32" name="Graphic 31" descr="Withering Tree with solid fill">
              <a:extLst>
                <a:ext uri="{FF2B5EF4-FFF2-40B4-BE49-F238E27FC236}">
                  <a16:creationId xmlns:a16="http://schemas.microsoft.com/office/drawing/2014/main" id="{A0CFC24C-D508-8430-7285-58488D1B9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100977" flipH="1">
              <a:off x="3888707" y="2522072"/>
              <a:ext cx="847775" cy="1974015"/>
            </a:xfrm>
            <a:prstGeom prst="rect">
              <a:avLst/>
            </a:prstGeom>
          </p:spPr>
        </p:pic>
        <p:sp>
          <p:nvSpPr>
            <p:cNvPr id="33" name="Freeform: Shape 32">
              <a:extLst>
                <a:ext uri="{FF2B5EF4-FFF2-40B4-BE49-F238E27FC236}">
                  <a16:creationId xmlns:a16="http://schemas.microsoft.com/office/drawing/2014/main" id="{C1D240B9-2B4E-CCF1-BC6F-D0FDF0E89E67}"/>
                </a:ext>
              </a:extLst>
            </p:cNvPr>
            <p:cNvSpPr/>
            <p:nvPr/>
          </p:nvSpPr>
          <p:spPr>
            <a:xfrm>
              <a:off x="4618796" y="1939090"/>
              <a:ext cx="231535" cy="1177158"/>
            </a:xfrm>
            <a:custGeom>
              <a:avLst/>
              <a:gdLst>
                <a:gd name="connsiteX0" fmla="*/ 0 w 323850"/>
                <a:gd name="connsiteY0" fmla="*/ 24 h 1163295"/>
                <a:gd name="connsiteX1" fmla="*/ 19050 w 323850"/>
                <a:gd name="connsiteY1" fmla="*/ 152424 h 1163295"/>
                <a:gd name="connsiteX2" fmla="*/ 47625 w 323850"/>
                <a:gd name="connsiteY2" fmla="*/ 209574 h 1163295"/>
                <a:gd name="connsiteX3" fmla="*/ 66675 w 323850"/>
                <a:gd name="connsiteY3" fmla="*/ 266724 h 1163295"/>
                <a:gd name="connsiteX4" fmla="*/ 66675 w 323850"/>
                <a:gd name="connsiteY4" fmla="*/ 714399 h 1163295"/>
                <a:gd name="connsiteX5" fmla="*/ 38100 w 323850"/>
                <a:gd name="connsiteY5" fmla="*/ 828699 h 1163295"/>
                <a:gd name="connsiteX6" fmla="*/ 28575 w 323850"/>
                <a:gd name="connsiteY6" fmla="*/ 885849 h 1163295"/>
                <a:gd name="connsiteX7" fmla="*/ 19050 w 323850"/>
                <a:gd name="connsiteY7" fmla="*/ 914424 h 1163295"/>
                <a:gd name="connsiteX8" fmla="*/ 38100 w 323850"/>
                <a:gd name="connsiteY8" fmla="*/ 1057299 h 1163295"/>
                <a:gd name="connsiteX9" fmla="*/ 47625 w 323850"/>
                <a:gd name="connsiteY9" fmla="*/ 1085874 h 1163295"/>
                <a:gd name="connsiteX10" fmla="*/ 66675 w 323850"/>
                <a:gd name="connsiteY10" fmla="*/ 1123974 h 1163295"/>
                <a:gd name="connsiteX11" fmla="*/ 85725 w 323850"/>
                <a:gd name="connsiteY11" fmla="*/ 1152549 h 1163295"/>
                <a:gd name="connsiteX12" fmla="*/ 114300 w 323850"/>
                <a:gd name="connsiteY12" fmla="*/ 1162074 h 1163295"/>
                <a:gd name="connsiteX13" fmla="*/ 304800 w 323850"/>
                <a:gd name="connsiteY13" fmla="*/ 1123974 h 1163295"/>
                <a:gd name="connsiteX14" fmla="*/ 314325 w 323850"/>
                <a:gd name="connsiteY14" fmla="*/ 1095399 h 1163295"/>
                <a:gd name="connsiteX15" fmla="*/ 304800 w 323850"/>
                <a:gd name="connsiteY15" fmla="*/ 904899 h 1163295"/>
                <a:gd name="connsiteX16" fmla="*/ 285750 w 323850"/>
                <a:gd name="connsiteY16" fmla="*/ 866799 h 1163295"/>
                <a:gd name="connsiteX17" fmla="*/ 276225 w 323850"/>
                <a:gd name="connsiteY17" fmla="*/ 809649 h 1163295"/>
                <a:gd name="connsiteX18" fmla="*/ 295275 w 323850"/>
                <a:gd name="connsiteY18" fmla="*/ 57174 h 1163295"/>
                <a:gd name="connsiteX19" fmla="*/ 323850 w 323850"/>
                <a:gd name="connsiteY19" fmla="*/ 24 h 116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850" h="1163295">
                  <a:moveTo>
                    <a:pt x="0" y="24"/>
                  </a:moveTo>
                  <a:cubicBezTo>
                    <a:pt x="6350" y="50824"/>
                    <a:pt x="11065" y="101855"/>
                    <a:pt x="19050" y="152424"/>
                  </a:cubicBezTo>
                  <a:cubicBezTo>
                    <a:pt x="25430" y="192833"/>
                    <a:pt x="30719" y="171535"/>
                    <a:pt x="47625" y="209574"/>
                  </a:cubicBezTo>
                  <a:cubicBezTo>
                    <a:pt x="55780" y="227924"/>
                    <a:pt x="60325" y="247674"/>
                    <a:pt x="66675" y="266724"/>
                  </a:cubicBezTo>
                  <a:cubicBezTo>
                    <a:pt x="90528" y="457551"/>
                    <a:pt x="81866" y="357413"/>
                    <a:pt x="66675" y="714399"/>
                  </a:cubicBezTo>
                  <a:cubicBezTo>
                    <a:pt x="63525" y="788415"/>
                    <a:pt x="64084" y="776730"/>
                    <a:pt x="38100" y="828699"/>
                  </a:cubicBezTo>
                  <a:cubicBezTo>
                    <a:pt x="34925" y="847749"/>
                    <a:pt x="32765" y="866996"/>
                    <a:pt x="28575" y="885849"/>
                  </a:cubicBezTo>
                  <a:cubicBezTo>
                    <a:pt x="26397" y="895650"/>
                    <a:pt x="19050" y="904384"/>
                    <a:pt x="19050" y="914424"/>
                  </a:cubicBezTo>
                  <a:cubicBezTo>
                    <a:pt x="19050" y="970600"/>
                    <a:pt x="24068" y="1008185"/>
                    <a:pt x="38100" y="1057299"/>
                  </a:cubicBezTo>
                  <a:cubicBezTo>
                    <a:pt x="40858" y="1066953"/>
                    <a:pt x="43670" y="1076646"/>
                    <a:pt x="47625" y="1085874"/>
                  </a:cubicBezTo>
                  <a:cubicBezTo>
                    <a:pt x="53218" y="1098925"/>
                    <a:pt x="59630" y="1111646"/>
                    <a:pt x="66675" y="1123974"/>
                  </a:cubicBezTo>
                  <a:cubicBezTo>
                    <a:pt x="72355" y="1133913"/>
                    <a:pt x="76786" y="1145398"/>
                    <a:pt x="85725" y="1152549"/>
                  </a:cubicBezTo>
                  <a:cubicBezTo>
                    <a:pt x="93565" y="1158821"/>
                    <a:pt x="104775" y="1158899"/>
                    <a:pt x="114300" y="1162074"/>
                  </a:cubicBezTo>
                  <a:cubicBezTo>
                    <a:pt x="182569" y="1157807"/>
                    <a:pt x="257162" y="1181140"/>
                    <a:pt x="304800" y="1123974"/>
                  </a:cubicBezTo>
                  <a:cubicBezTo>
                    <a:pt x="311228" y="1116261"/>
                    <a:pt x="311150" y="1104924"/>
                    <a:pt x="314325" y="1095399"/>
                  </a:cubicBezTo>
                  <a:cubicBezTo>
                    <a:pt x="311150" y="1031899"/>
                    <a:pt x="312686" y="967987"/>
                    <a:pt x="304800" y="904899"/>
                  </a:cubicBezTo>
                  <a:cubicBezTo>
                    <a:pt x="303039" y="890810"/>
                    <a:pt x="289830" y="880399"/>
                    <a:pt x="285750" y="866799"/>
                  </a:cubicBezTo>
                  <a:cubicBezTo>
                    <a:pt x="280201" y="848301"/>
                    <a:pt x="279400" y="828699"/>
                    <a:pt x="276225" y="809649"/>
                  </a:cubicBezTo>
                  <a:cubicBezTo>
                    <a:pt x="282575" y="558824"/>
                    <a:pt x="283481" y="307802"/>
                    <a:pt x="295275" y="57174"/>
                  </a:cubicBezTo>
                  <a:cubicBezTo>
                    <a:pt x="298106" y="-2988"/>
                    <a:pt x="296968" y="24"/>
                    <a:pt x="323850" y="24"/>
                  </a:cubicBezTo>
                </a:path>
              </a:pathLst>
            </a:cu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2B67A9FE-4F95-C4FB-CFE5-959C78D4D4CF}"/>
                </a:ext>
              </a:extLst>
            </p:cNvPr>
            <p:cNvSpPr/>
            <p:nvPr/>
          </p:nvSpPr>
          <p:spPr>
            <a:xfrm>
              <a:off x="4629319" y="1869977"/>
              <a:ext cx="189391" cy="138225"/>
            </a:xfrm>
            <a:prstGeom prst="ellipse">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2" name="Picture 51" descr="A picture containing clipart, vector graphics&#10;&#10;Description automatically generated">
            <a:extLst>
              <a:ext uri="{FF2B5EF4-FFF2-40B4-BE49-F238E27FC236}">
                <a16:creationId xmlns:a16="http://schemas.microsoft.com/office/drawing/2014/main" id="{9ACB34C9-59F2-4FAB-A65C-231C8D92260C}"/>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50044" y="1874013"/>
            <a:ext cx="2750399" cy="3102344"/>
          </a:xfrm>
          <a:prstGeom prst="rect">
            <a:avLst/>
          </a:prstGeom>
        </p:spPr>
      </p:pic>
      <p:pic>
        <p:nvPicPr>
          <p:cNvPr id="63" name="Picture 62">
            <a:extLst>
              <a:ext uri="{FF2B5EF4-FFF2-40B4-BE49-F238E27FC236}">
                <a16:creationId xmlns:a16="http://schemas.microsoft.com/office/drawing/2014/main" id="{641C5126-7A42-2318-8412-DF271E70A5DC}"/>
              </a:ext>
            </a:extLst>
          </p:cNvPr>
          <p:cNvPicPr>
            <a:picLocks noChangeAspect="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15001" t="14358" r="17872" b="27640"/>
          <a:stretch/>
        </p:blipFill>
        <p:spPr>
          <a:xfrm>
            <a:off x="7618342" y="2219909"/>
            <a:ext cx="4124784" cy="2758565"/>
          </a:xfrm>
          <a:prstGeom prst="rect">
            <a:avLst/>
          </a:prstGeom>
        </p:spPr>
      </p:pic>
      <p:sp>
        <p:nvSpPr>
          <p:cNvPr id="23" name="TextBox 22">
            <a:extLst>
              <a:ext uri="{FF2B5EF4-FFF2-40B4-BE49-F238E27FC236}">
                <a16:creationId xmlns:a16="http://schemas.microsoft.com/office/drawing/2014/main" id="{B51102E4-CDAF-3F4D-A65A-E41B586BC1E2}"/>
              </a:ext>
            </a:extLst>
          </p:cNvPr>
          <p:cNvSpPr txBox="1"/>
          <p:nvPr/>
        </p:nvSpPr>
        <p:spPr>
          <a:xfrm>
            <a:off x="814675" y="5232389"/>
            <a:ext cx="28246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Irritation and infections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Asthma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lung capacity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Lung cancer</a:t>
            </a:r>
          </a:p>
        </p:txBody>
      </p:sp>
      <p:sp>
        <p:nvSpPr>
          <p:cNvPr id="24" name="TextBox 23">
            <a:extLst>
              <a:ext uri="{FF2B5EF4-FFF2-40B4-BE49-F238E27FC236}">
                <a16:creationId xmlns:a16="http://schemas.microsoft.com/office/drawing/2014/main" id="{0F503011-8DFC-8F47-B840-02D7EA46A22B}"/>
              </a:ext>
            </a:extLst>
          </p:cNvPr>
          <p:cNvSpPr txBox="1"/>
          <p:nvPr/>
        </p:nvSpPr>
        <p:spPr>
          <a:xfrm>
            <a:off x="4683684" y="5232389"/>
            <a:ext cx="28246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Heart disease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Higher blood pressure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Abnormal heart rhythms</a:t>
            </a:r>
          </a:p>
        </p:txBody>
      </p:sp>
      <p:sp>
        <p:nvSpPr>
          <p:cNvPr id="26" name="TextBox 25">
            <a:extLst>
              <a:ext uri="{FF2B5EF4-FFF2-40B4-BE49-F238E27FC236}">
                <a16:creationId xmlns:a16="http://schemas.microsoft.com/office/drawing/2014/main" id="{43F0C735-4533-FE45-AFE7-9BF1D4DFE6D2}"/>
              </a:ext>
            </a:extLst>
          </p:cNvPr>
          <p:cNvSpPr txBox="1"/>
          <p:nvPr/>
        </p:nvSpPr>
        <p:spPr>
          <a:xfrm>
            <a:off x="8552693" y="5232389"/>
            <a:ext cx="28246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attention span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Anxiety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Headaches </a:t>
            </a:r>
          </a:p>
        </p:txBody>
      </p:sp>
    </p:spTree>
    <p:extLst>
      <p:ext uri="{BB962C8B-B14F-4D97-AF65-F5344CB8AC3E}">
        <p14:creationId xmlns:p14="http://schemas.microsoft.com/office/powerpoint/2010/main" val="33903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64196D-01C9-9892-20F5-D22F22A8ED77}"/>
              </a:ext>
            </a:extLst>
          </p:cNvPr>
          <p:cNvSpPr txBox="1">
            <a:spLocks/>
          </p:cNvSpPr>
          <p:nvPr/>
        </p:nvSpPr>
        <p:spPr>
          <a:xfrm>
            <a:off x="1374385" y="2917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Asthma</a:t>
            </a:r>
          </a:p>
        </p:txBody>
      </p:sp>
      <p:grpSp>
        <p:nvGrpSpPr>
          <p:cNvPr id="5" name="Group 4">
            <a:extLst>
              <a:ext uri="{FF2B5EF4-FFF2-40B4-BE49-F238E27FC236}">
                <a16:creationId xmlns:a16="http://schemas.microsoft.com/office/drawing/2014/main" id="{FACC79B9-7BF0-1280-70E1-7F49C5C48CD9}"/>
              </a:ext>
            </a:extLst>
          </p:cNvPr>
          <p:cNvGrpSpPr/>
          <p:nvPr/>
        </p:nvGrpSpPr>
        <p:grpSpPr>
          <a:xfrm>
            <a:off x="850614" y="1859473"/>
            <a:ext cx="3200275" cy="3676088"/>
            <a:chOff x="3571587" y="1869977"/>
            <a:chExt cx="2333980" cy="2773807"/>
          </a:xfrm>
        </p:grpSpPr>
        <p:sp>
          <p:nvSpPr>
            <p:cNvPr id="6" name="Freeform: Shape 5">
              <a:extLst>
                <a:ext uri="{FF2B5EF4-FFF2-40B4-BE49-F238E27FC236}">
                  <a16:creationId xmlns:a16="http://schemas.microsoft.com/office/drawing/2014/main" id="{972560E0-8066-8913-6D7A-890B85DF0E0D}"/>
                </a:ext>
              </a:extLst>
            </p:cNvPr>
            <p:cNvSpPr/>
            <p:nvPr/>
          </p:nvSpPr>
          <p:spPr>
            <a:xfrm>
              <a:off x="48081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9437637B-5B1E-9771-D347-3E6F9A91D6CD}"/>
                </a:ext>
              </a:extLst>
            </p:cNvPr>
            <p:cNvSpPr/>
            <p:nvPr/>
          </p:nvSpPr>
          <p:spPr>
            <a:xfrm flipH="1">
              <a:off x="35715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solidFill>
              <a:schemeClr val="accent5">
                <a:lumMod val="60000"/>
                <a:lumOff val="4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Withering Tree with solid fill">
              <a:extLst>
                <a:ext uri="{FF2B5EF4-FFF2-40B4-BE49-F238E27FC236}">
                  <a16:creationId xmlns:a16="http://schemas.microsoft.com/office/drawing/2014/main" id="{028EF940-0ABB-A8D2-0D4B-10238E1864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99023">
              <a:off x="4763656" y="2578530"/>
              <a:ext cx="847775" cy="1974015"/>
            </a:xfrm>
            <a:prstGeom prst="rect">
              <a:avLst/>
            </a:prstGeom>
          </p:spPr>
        </p:pic>
        <p:pic>
          <p:nvPicPr>
            <p:cNvPr id="9" name="Graphic 8" descr="Withering Tree with solid fill">
              <a:extLst>
                <a:ext uri="{FF2B5EF4-FFF2-40B4-BE49-F238E27FC236}">
                  <a16:creationId xmlns:a16="http://schemas.microsoft.com/office/drawing/2014/main" id="{F55E882B-E994-1FE4-90DE-F0DB40619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100977" flipH="1">
              <a:off x="3888707" y="2522072"/>
              <a:ext cx="847775" cy="1974015"/>
            </a:xfrm>
            <a:prstGeom prst="rect">
              <a:avLst/>
            </a:prstGeom>
          </p:spPr>
        </p:pic>
        <p:sp>
          <p:nvSpPr>
            <p:cNvPr id="10" name="Freeform: Shape 9">
              <a:extLst>
                <a:ext uri="{FF2B5EF4-FFF2-40B4-BE49-F238E27FC236}">
                  <a16:creationId xmlns:a16="http://schemas.microsoft.com/office/drawing/2014/main" id="{1697327C-CBDB-DBBE-64AD-92B9B599D4B6}"/>
                </a:ext>
              </a:extLst>
            </p:cNvPr>
            <p:cNvSpPr/>
            <p:nvPr/>
          </p:nvSpPr>
          <p:spPr>
            <a:xfrm>
              <a:off x="4618796" y="1939090"/>
              <a:ext cx="231535" cy="1177158"/>
            </a:xfrm>
            <a:custGeom>
              <a:avLst/>
              <a:gdLst>
                <a:gd name="connsiteX0" fmla="*/ 0 w 323850"/>
                <a:gd name="connsiteY0" fmla="*/ 24 h 1163295"/>
                <a:gd name="connsiteX1" fmla="*/ 19050 w 323850"/>
                <a:gd name="connsiteY1" fmla="*/ 152424 h 1163295"/>
                <a:gd name="connsiteX2" fmla="*/ 47625 w 323850"/>
                <a:gd name="connsiteY2" fmla="*/ 209574 h 1163295"/>
                <a:gd name="connsiteX3" fmla="*/ 66675 w 323850"/>
                <a:gd name="connsiteY3" fmla="*/ 266724 h 1163295"/>
                <a:gd name="connsiteX4" fmla="*/ 66675 w 323850"/>
                <a:gd name="connsiteY4" fmla="*/ 714399 h 1163295"/>
                <a:gd name="connsiteX5" fmla="*/ 38100 w 323850"/>
                <a:gd name="connsiteY5" fmla="*/ 828699 h 1163295"/>
                <a:gd name="connsiteX6" fmla="*/ 28575 w 323850"/>
                <a:gd name="connsiteY6" fmla="*/ 885849 h 1163295"/>
                <a:gd name="connsiteX7" fmla="*/ 19050 w 323850"/>
                <a:gd name="connsiteY7" fmla="*/ 914424 h 1163295"/>
                <a:gd name="connsiteX8" fmla="*/ 38100 w 323850"/>
                <a:gd name="connsiteY8" fmla="*/ 1057299 h 1163295"/>
                <a:gd name="connsiteX9" fmla="*/ 47625 w 323850"/>
                <a:gd name="connsiteY9" fmla="*/ 1085874 h 1163295"/>
                <a:gd name="connsiteX10" fmla="*/ 66675 w 323850"/>
                <a:gd name="connsiteY10" fmla="*/ 1123974 h 1163295"/>
                <a:gd name="connsiteX11" fmla="*/ 85725 w 323850"/>
                <a:gd name="connsiteY11" fmla="*/ 1152549 h 1163295"/>
                <a:gd name="connsiteX12" fmla="*/ 114300 w 323850"/>
                <a:gd name="connsiteY12" fmla="*/ 1162074 h 1163295"/>
                <a:gd name="connsiteX13" fmla="*/ 304800 w 323850"/>
                <a:gd name="connsiteY13" fmla="*/ 1123974 h 1163295"/>
                <a:gd name="connsiteX14" fmla="*/ 314325 w 323850"/>
                <a:gd name="connsiteY14" fmla="*/ 1095399 h 1163295"/>
                <a:gd name="connsiteX15" fmla="*/ 304800 w 323850"/>
                <a:gd name="connsiteY15" fmla="*/ 904899 h 1163295"/>
                <a:gd name="connsiteX16" fmla="*/ 285750 w 323850"/>
                <a:gd name="connsiteY16" fmla="*/ 866799 h 1163295"/>
                <a:gd name="connsiteX17" fmla="*/ 276225 w 323850"/>
                <a:gd name="connsiteY17" fmla="*/ 809649 h 1163295"/>
                <a:gd name="connsiteX18" fmla="*/ 295275 w 323850"/>
                <a:gd name="connsiteY18" fmla="*/ 57174 h 1163295"/>
                <a:gd name="connsiteX19" fmla="*/ 323850 w 323850"/>
                <a:gd name="connsiteY19" fmla="*/ 24 h 116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850" h="1163295">
                  <a:moveTo>
                    <a:pt x="0" y="24"/>
                  </a:moveTo>
                  <a:cubicBezTo>
                    <a:pt x="6350" y="50824"/>
                    <a:pt x="11065" y="101855"/>
                    <a:pt x="19050" y="152424"/>
                  </a:cubicBezTo>
                  <a:cubicBezTo>
                    <a:pt x="25430" y="192833"/>
                    <a:pt x="30719" y="171535"/>
                    <a:pt x="47625" y="209574"/>
                  </a:cubicBezTo>
                  <a:cubicBezTo>
                    <a:pt x="55780" y="227924"/>
                    <a:pt x="60325" y="247674"/>
                    <a:pt x="66675" y="266724"/>
                  </a:cubicBezTo>
                  <a:cubicBezTo>
                    <a:pt x="90528" y="457551"/>
                    <a:pt x="81866" y="357413"/>
                    <a:pt x="66675" y="714399"/>
                  </a:cubicBezTo>
                  <a:cubicBezTo>
                    <a:pt x="63525" y="788415"/>
                    <a:pt x="64084" y="776730"/>
                    <a:pt x="38100" y="828699"/>
                  </a:cubicBezTo>
                  <a:cubicBezTo>
                    <a:pt x="34925" y="847749"/>
                    <a:pt x="32765" y="866996"/>
                    <a:pt x="28575" y="885849"/>
                  </a:cubicBezTo>
                  <a:cubicBezTo>
                    <a:pt x="26397" y="895650"/>
                    <a:pt x="19050" y="904384"/>
                    <a:pt x="19050" y="914424"/>
                  </a:cubicBezTo>
                  <a:cubicBezTo>
                    <a:pt x="19050" y="970600"/>
                    <a:pt x="24068" y="1008185"/>
                    <a:pt x="38100" y="1057299"/>
                  </a:cubicBezTo>
                  <a:cubicBezTo>
                    <a:pt x="40858" y="1066953"/>
                    <a:pt x="43670" y="1076646"/>
                    <a:pt x="47625" y="1085874"/>
                  </a:cubicBezTo>
                  <a:cubicBezTo>
                    <a:pt x="53218" y="1098925"/>
                    <a:pt x="59630" y="1111646"/>
                    <a:pt x="66675" y="1123974"/>
                  </a:cubicBezTo>
                  <a:cubicBezTo>
                    <a:pt x="72355" y="1133913"/>
                    <a:pt x="76786" y="1145398"/>
                    <a:pt x="85725" y="1152549"/>
                  </a:cubicBezTo>
                  <a:cubicBezTo>
                    <a:pt x="93565" y="1158821"/>
                    <a:pt x="104775" y="1158899"/>
                    <a:pt x="114300" y="1162074"/>
                  </a:cubicBezTo>
                  <a:cubicBezTo>
                    <a:pt x="182569" y="1157807"/>
                    <a:pt x="257162" y="1181140"/>
                    <a:pt x="304800" y="1123974"/>
                  </a:cubicBezTo>
                  <a:cubicBezTo>
                    <a:pt x="311228" y="1116261"/>
                    <a:pt x="311150" y="1104924"/>
                    <a:pt x="314325" y="1095399"/>
                  </a:cubicBezTo>
                  <a:cubicBezTo>
                    <a:pt x="311150" y="1031899"/>
                    <a:pt x="312686" y="967987"/>
                    <a:pt x="304800" y="904899"/>
                  </a:cubicBezTo>
                  <a:cubicBezTo>
                    <a:pt x="303039" y="890810"/>
                    <a:pt x="289830" y="880399"/>
                    <a:pt x="285750" y="866799"/>
                  </a:cubicBezTo>
                  <a:cubicBezTo>
                    <a:pt x="280201" y="848301"/>
                    <a:pt x="279400" y="828699"/>
                    <a:pt x="276225" y="809649"/>
                  </a:cubicBezTo>
                  <a:cubicBezTo>
                    <a:pt x="282575" y="558824"/>
                    <a:pt x="283481" y="307802"/>
                    <a:pt x="295275" y="57174"/>
                  </a:cubicBezTo>
                  <a:cubicBezTo>
                    <a:pt x="298106" y="-2988"/>
                    <a:pt x="296968" y="24"/>
                    <a:pt x="323850" y="24"/>
                  </a:cubicBezTo>
                </a:path>
              </a:pathLst>
            </a:cu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0025D5A-841A-3A8F-4F8D-37E3F1AB8B09}"/>
                </a:ext>
              </a:extLst>
            </p:cNvPr>
            <p:cNvSpPr/>
            <p:nvPr/>
          </p:nvSpPr>
          <p:spPr>
            <a:xfrm>
              <a:off x="4629319" y="1869977"/>
              <a:ext cx="189391" cy="138225"/>
            </a:xfrm>
            <a:prstGeom prst="ellipse">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a:extLst>
              <a:ext uri="{FF2B5EF4-FFF2-40B4-BE49-F238E27FC236}">
                <a16:creationId xmlns:a16="http://schemas.microsoft.com/office/drawing/2014/main" id="{BBD7AF64-11E7-872F-772F-4319FACD7E25}"/>
              </a:ext>
            </a:extLst>
          </p:cNvPr>
          <p:cNvSpPr txBox="1"/>
          <p:nvPr/>
        </p:nvSpPr>
        <p:spPr>
          <a:xfrm>
            <a:off x="4720144" y="1356968"/>
            <a:ext cx="6097471"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Symptoms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Wheezing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Breathlessness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Tight chest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Coughing</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These symptoms can get worse for a short time and this is called an asthma attack. </a:t>
            </a:r>
          </a:p>
        </p:txBody>
      </p:sp>
      <p:pic>
        <p:nvPicPr>
          <p:cNvPr id="14" name="Picture 13" descr="Icon&#10;&#10;Description automatically generated">
            <a:extLst>
              <a:ext uri="{FF2B5EF4-FFF2-40B4-BE49-F238E27FC236}">
                <a16:creationId xmlns:a16="http://schemas.microsoft.com/office/drawing/2014/main" id="{19F966BF-F76B-FA2F-B84D-64407EDA2348}"/>
              </a:ext>
            </a:extLst>
          </p:cNvPr>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3013" t="2203" r="3794" b="4403"/>
          <a:stretch/>
        </p:blipFill>
        <p:spPr>
          <a:xfrm>
            <a:off x="9983008" y="4185861"/>
            <a:ext cx="2139861" cy="2672139"/>
          </a:xfrm>
          <a:prstGeom prst="rect">
            <a:avLst/>
          </a:prstGeom>
        </p:spPr>
      </p:pic>
      <p:grpSp>
        <p:nvGrpSpPr>
          <p:cNvPr id="15" name="Group 14">
            <a:extLst>
              <a:ext uri="{FF2B5EF4-FFF2-40B4-BE49-F238E27FC236}">
                <a16:creationId xmlns:a16="http://schemas.microsoft.com/office/drawing/2014/main" id="{AB817F99-AA51-CCFA-BF4F-F858DA7EB721}"/>
              </a:ext>
            </a:extLst>
          </p:cNvPr>
          <p:cNvGrpSpPr/>
          <p:nvPr/>
        </p:nvGrpSpPr>
        <p:grpSpPr>
          <a:xfrm>
            <a:off x="8339926" y="4233592"/>
            <a:ext cx="1360194" cy="2022785"/>
            <a:chOff x="6655035" y="1909285"/>
            <a:chExt cx="2152439" cy="2833614"/>
          </a:xfrm>
          <a:solidFill>
            <a:srgbClr val="3E69A4"/>
          </a:solidFill>
        </p:grpSpPr>
        <p:grpSp>
          <p:nvGrpSpPr>
            <p:cNvPr id="16" name="Group 15">
              <a:extLst>
                <a:ext uri="{FF2B5EF4-FFF2-40B4-BE49-F238E27FC236}">
                  <a16:creationId xmlns:a16="http://schemas.microsoft.com/office/drawing/2014/main" id="{C916BDD6-7CBC-D699-2243-F47DB05B5282}"/>
                </a:ext>
              </a:extLst>
            </p:cNvPr>
            <p:cNvGrpSpPr/>
            <p:nvPr/>
          </p:nvGrpSpPr>
          <p:grpSpPr>
            <a:xfrm rot="317520">
              <a:off x="6655035" y="4345583"/>
              <a:ext cx="494960" cy="397316"/>
              <a:chOff x="6275959" y="1156688"/>
              <a:chExt cx="4445080" cy="3390165"/>
            </a:xfrm>
            <a:grpFill/>
          </p:grpSpPr>
          <p:sp>
            <p:nvSpPr>
              <p:cNvPr id="37" name="Cloud 36">
                <a:extLst>
                  <a:ext uri="{FF2B5EF4-FFF2-40B4-BE49-F238E27FC236}">
                    <a16:creationId xmlns:a16="http://schemas.microsoft.com/office/drawing/2014/main" id="{B8F96B40-4A98-7388-2E1A-90865A266BB0}"/>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a:extLst>
                  <a:ext uri="{FF2B5EF4-FFF2-40B4-BE49-F238E27FC236}">
                    <a16:creationId xmlns:a16="http://schemas.microsoft.com/office/drawing/2014/main" id="{712A255D-AC74-5EEE-4862-E398DC86977B}"/>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7FD8EE0D-887D-87FE-BF3A-A35ED3FABD2A}"/>
                </a:ext>
              </a:extLst>
            </p:cNvPr>
            <p:cNvGrpSpPr/>
            <p:nvPr/>
          </p:nvGrpSpPr>
          <p:grpSpPr>
            <a:xfrm rot="10497311">
              <a:off x="7209162" y="3920123"/>
              <a:ext cx="494960" cy="397316"/>
              <a:chOff x="6275959" y="1156688"/>
              <a:chExt cx="4445080" cy="3390165"/>
            </a:xfrm>
            <a:grpFill/>
          </p:grpSpPr>
          <p:sp>
            <p:nvSpPr>
              <p:cNvPr id="35" name="Cloud 34">
                <a:extLst>
                  <a:ext uri="{FF2B5EF4-FFF2-40B4-BE49-F238E27FC236}">
                    <a16:creationId xmlns:a16="http://schemas.microsoft.com/office/drawing/2014/main" id="{A4E58EBC-AA27-C9CF-9DFE-8AF7FC9C40DE}"/>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loud 35">
                <a:extLst>
                  <a:ext uri="{FF2B5EF4-FFF2-40B4-BE49-F238E27FC236}">
                    <a16:creationId xmlns:a16="http://schemas.microsoft.com/office/drawing/2014/main" id="{709C91AF-5EA6-A63F-38E3-949123AE8B34}"/>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7F2248FC-6664-0196-3AAD-76CE20E77CFE}"/>
                </a:ext>
              </a:extLst>
            </p:cNvPr>
            <p:cNvGrpSpPr/>
            <p:nvPr/>
          </p:nvGrpSpPr>
          <p:grpSpPr>
            <a:xfrm rot="317520">
              <a:off x="7072532" y="2673896"/>
              <a:ext cx="494960" cy="397316"/>
              <a:chOff x="6275959" y="1156688"/>
              <a:chExt cx="4445080" cy="3390165"/>
            </a:xfrm>
            <a:grpFill/>
          </p:grpSpPr>
          <p:sp>
            <p:nvSpPr>
              <p:cNvPr id="33" name="Cloud 32">
                <a:extLst>
                  <a:ext uri="{FF2B5EF4-FFF2-40B4-BE49-F238E27FC236}">
                    <a16:creationId xmlns:a16="http://schemas.microsoft.com/office/drawing/2014/main" id="{6636DEB1-DFB4-EFCF-5F76-C1B6A6C2FC3B}"/>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loud 33">
                <a:extLst>
                  <a:ext uri="{FF2B5EF4-FFF2-40B4-BE49-F238E27FC236}">
                    <a16:creationId xmlns:a16="http://schemas.microsoft.com/office/drawing/2014/main" id="{2AFC01CD-D843-14C5-AAC3-10635EE715D6}"/>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695AFBD9-01DC-F2F3-431B-9DD91A659B17}"/>
                </a:ext>
              </a:extLst>
            </p:cNvPr>
            <p:cNvGrpSpPr/>
            <p:nvPr/>
          </p:nvGrpSpPr>
          <p:grpSpPr>
            <a:xfrm rot="6435015">
              <a:off x="8123521" y="1958107"/>
              <a:ext cx="494960" cy="397316"/>
              <a:chOff x="6275959" y="1156688"/>
              <a:chExt cx="4445080" cy="3390165"/>
            </a:xfrm>
            <a:grpFill/>
          </p:grpSpPr>
          <p:sp>
            <p:nvSpPr>
              <p:cNvPr id="31" name="Cloud 30">
                <a:extLst>
                  <a:ext uri="{FF2B5EF4-FFF2-40B4-BE49-F238E27FC236}">
                    <a16:creationId xmlns:a16="http://schemas.microsoft.com/office/drawing/2014/main" id="{49CEB015-4650-B572-E97E-3D56520893CE}"/>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loud 31">
                <a:extLst>
                  <a:ext uri="{FF2B5EF4-FFF2-40B4-BE49-F238E27FC236}">
                    <a16:creationId xmlns:a16="http://schemas.microsoft.com/office/drawing/2014/main" id="{DCCBC874-2E7F-DB66-6679-35DED936C307}"/>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Oval 19">
              <a:extLst>
                <a:ext uri="{FF2B5EF4-FFF2-40B4-BE49-F238E27FC236}">
                  <a16:creationId xmlns:a16="http://schemas.microsoft.com/office/drawing/2014/main" id="{4F6276B6-6F8E-41BC-61DD-EADA891D503E}"/>
                </a:ext>
              </a:extLst>
            </p:cNvPr>
            <p:cNvSpPr/>
            <p:nvPr/>
          </p:nvSpPr>
          <p:spPr>
            <a:xfrm flipH="1" flipV="1">
              <a:off x="6823398" y="355483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B3C2F6F-7FFC-EA60-79FF-18B840EC2130}"/>
                </a:ext>
              </a:extLst>
            </p:cNvPr>
            <p:cNvSpPr/>
            <p:nvPr/>
          </p:nvSpPr>
          <p:spPr>
            <a:xfrm flipH="1" flipV="1">
              <a:off x="8040630" y="3100124"/>
              <a:ext cx="144438" cy="141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3E221FC-3637-096C-5F5C-22196997121B}"/>
                </a:ext>
              </a:extLst>
            </p:cNvPr>
            <p:cNvSpPr/>
            <p:nvPr/>
          </p:nvSpPr>
          <p:spPr>
            <a:xfrm flipH="1" flipV="1">
              <a:off x="7131071" y="3657518"/>
              <a:ext cx="139458" cy="1656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54AB02B-B84A-1C3D-DEE6-50E056CD59AA}"/>
                </a:ext>
              </a:extLst>
            </p:cNvPr>
            <p:cNvSpPr/>
            <p:nvPr/>
          </p:nvSpPr>
          <p:spPr>
            <a:xfrm flipH="1" flipV="1">
              <a:off x="6841933" y="3945211"/>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C1FAE9-44E2-00E5-1D7A-F60EEB0197A2}"/>
                </a:ext>
              </a:extLst>
            </p:cNvPr>
            <p:cNvSpPr/>
            <p:nvPr/>
          </p:nvSpPr>
          <p:spPr>
            <a:xfrm flipH="1" flipV="1">
              <a:off x="6823398" y="2856380"/>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FB9A7B3-1AF0-55EA-189D-B93967397F95}"/>
                </a:ext>
              </a:extLst>
            </p:cNvPr>
            <p:cNvSpPr/>
            <p:nvPr/>
          </p:nvSpPr>
          <p:spPr>
            <a:xfrm flipH="1" flipV="1">
              <a:off x="7525681" y="312706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7A32F76-51A4-AA7F-90AC-E6CCB939C726}"/>
                </a:ext>
              </a:extLst>
            </p:cNvPr>
            <p:cNvSpPr/>
            <p:nvPr/>
          </p:nvSpPr>
          <p:spPr>
            <a:xfrm flipH="1" flipV="1">
              <a:off x="7842069" y="2352104"/>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A0A42D4-0FC1-CE0D-A95E-297B2784DD01}"/>
                </a:ext>
              </a:extLst>
            </p:cNvPr>
            <p:cNvSpPr/>
            <p:nvPr/>
          </p:nvSpPr>
          <p:spPr>
            <a:xfrm flipH="1" flipV="1">
              <a:off x="7801182" y="4210702"/>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4D95D70-7821-B454-7E98-2D35514C9AEF}"/>
                </a:ext>
              </a:extLst>
            </p:cNvPr>
            <p:cNvSpPr/>
            <p:nvPr/>
          </p:nvSpPr>
          <p:spPr>
            <a:xfrm flipH="1" flipV="1">
              <a:off x="8523239" y="355483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4351D65-F27B-2BDE-575E-7DA27C626389}"/>
                </a:ext>
              </a:extLst>
            </p:cNvPr>
            <p:cNvSpPr/>
            <p:nvPr/>
          </p:nvSpPr>
          <p:spPr>
            <a:xfrm flipH="1" flipV="1">
              <a:off x="8742314" y="2300276"/>
              <a:ext cx="65160" cy="65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EA78FE6-CE48-E5F5-8EF4-38E827E8FC7F}"/>
                </a:ext>
              </a:extLst>
            </p:cNvPr>
            <p:cNvSpPr/>
            <p:nvPr/>
          </p:nvSpPr>
          <p:spPr>
            <a:xfrm flipH="1" flipV="1">
              <a:off x="8364886" y="4281193"/>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9" name="Connector: Curved 38">
            <a:extLst>
              <a:ext uri="{FF2B5EF4-FFF2-40B4-BE49-F238E27FC236}">
                <a16:creationId xmlns:a16="http://schemas.microsoft.com/office/drawing/2014/main" id="{9B8CF87E-5F3D-7DEC-AAC7-D56EDEA41F33}"/>
              </a:ext>
            </a:extLst>
          </p:cNvPr>
          <p:cNvCxnSpPr>
            <a:cxnSpLocks/>
            <a:endCxn id="14" idx="1"/>
          </p:cNvCxnSpPr>
          <p:nvPr/>
        </p:nvCxnSpPr>
        <p:spPr>
          <a:xfrm flipV="1">
            <a:off x="9072490" y="5521931"/>
            <a:ext cx="910518" cy="299612"/>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069392A1-F3AA-DEB3-47D6-476342FAA339}"/>
              </a:ext>
            </a:extLst>
          </p:cNvPr>
          <p:cNvCxnSpPr>
            <a:cxnSpLocks/>
          </p:cNvCxnSpPr>
          <p:nvPr/>
        </p:nvCxnSpPr>
        <p:spPr>
          <a:xfrm flipV="1">
            <a:off x="8971733" y="5096121"/>
            <a:ext cx="1032108" cy="130715"/>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785071C1-14E6-97C8-63D8-7F6E3E3C8AC6}"/>
              </a:ext>
            </a:extLst>
          </p:cNvPr>
          <p:cNvCxnSpPr>
            <a:cxnSpLocks/>
          </p:cNvCxnSpPr>
          <p:nvPr/>
        </p:nvCxnSpPr>
        <p:spPr>
          <a:xfrm>
            <a:off x="9215527" y="4629637"/>
            <a:ext cx="788314" cy="293131"/>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F7E842D-CC6B-A54E-A4A9-60F05088FD12}"/>
              </a:ext>
            </a:extLst>
          </p:cNvPr>
          <p:cNvPicPr>
            <a:picLocks noChangeAspect="1"/>
          </p:cNvPicPr>
          <p:nvPr/>
        </p:nvPicPr>
        <p:blipFill rotWithShape="1">
          <a:blip r:embed="rId3">
            <a:extLst>
              <a:ext uri="{28A0092B-C50C-407E-A947-70E740481C1C}">
                <a14:useLocalDpi xmlns:a14="http://schemas.microsoft.com/office/drawing/2010/main" val="0"/>
              </a:ext>
            </a:extLst>
          </a:blip>
          <a:srcRect l="20298" r="14969"/>
          <a:stretch/>
        </p:blipFill>
        <p:spPr>
          <a:xfrm>
            <a:off x="4062227" y="1097542"/>
            <a:ext cx="6404326" cy="5572125"/>
          </a:xfrm>
          <a:prstGeom prst="rect">
            <a:avLst/>
          </a:prstGeom>
        </p:spPr>
      </p:pic>
      <p:pic>
        <p:nvPicPr>
          <p:cNvPr id="7" name="Picture 6" descr="Map&#10;&#10;Description automatically generated">
            <a:extLst>
              <a:ext uri="{FF2B5EF4-FFF2-40B4-BE49-F238E27FC236}">
                <a16:creationId xmlns:a16="http://schemas.microsoft.com/office/drawing/2014/main" id="{61C1D052-0AF2-BA44-AE34-91A8E980F166}"/>
              </a:ext>
            </a:extLst>
          </p:cNvPr>
          <p:cNvPicPr>
            <a:picLocks noChangeAspect="1"/>
          </p:cNvPicPr>
          <p:nvPr/>
        </p:nvPicPr>
        <p:blipFill rotWithShape="1">
          <a:blip r:embed="rId3">
            <a:extLst>
              <a:ext uri="{28A0092B-C50C-407E-A947-70E740481C1C}">
                <a14:useLocalDpi xmlns:a14="http://schemas.microsoft.com/office/drawing/2010/main" val="0"/>
              </a:ext>
            </a:extLst>
          </a:blip>
          <a:srcRect l="1351" t="2038" r="81148" b="80664"/>
          <a:stretch/>
        </p:blipFill>
        <p:spPr>
          <a:xfrm>
            <a:off x="902606" y="1660371"/>
            <a:ext cx="2977271" cy="1657351"/>
          </a:xfrm>
          <a:prstGeom prst="rect">
            <a:avLst/>
          </a:prstGeom>
        </p:spPr>
      </p:pic>
      <p:sp>
        <p:nvSpPr>
          <p:cNvPr id="8" name="Title 1">
            <a:extLst>
              <a:ext uri="{FF2B5EF4-FFF2-40B4-BE49-F238E27FC236}">
                <a16:creationId xmlns:a16="http://schemas.microsoft.com/office/drawing/2014/main" id="{A740C4A6-3B5F-634A-8430-25F86623FEF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Where is pollution worst?</a:t>
            </a:r>
          </a:p>
        </p:txBody>
      </p:sp>
      <p:sp>
        <p:nvSpPr>
          <p:cNvPr id="5" name="TextBox 4">
            <a:extLst>
              <a:ext uri="{FF2B5EF4-FFF2-40B4-BE49-F238E27FC236}">
                <a16:creationId xmlns:a16="http://schemas.microsoft.com/office/drawing/2014/main" id="{E2336F7F-3907-0146-A65A-31FA95FCE93B}"/>
              </a:ext>
            </a:extLst>
          </p:cNvPr>
          <p:cNvSpPr txBox="1"/>
          <p:nvPr/>
        </p:nvSpPr>
        <p:spPr>
          <a:xfrm>
            <a:off x="581745" y="3953023"/>
            <a:ext cx="2977271"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NO2 Concentration in London in 2019 in micrograms per </a:t>
            </a:r>
            <a:r>
              <a:rPr lang="en-US" sz="2400" dirty="0" err="1">
                <a:latin typeface="Arial" panose="020B0604020202020204" pitchFamily="34" charset="0"/>
                <a:cs typeface="Arial" panose="020B0604020202020204" pitchFamily="34" charset="0"/>
              </a:rPr>
              <a:t>metre</a:t>
            </a:r>
            <a:r>
              <a:rPr lang="en-US" sz="2400" dirty="0">
                <a:latin typeface="Arial" panose="020B0604020202020204" pitchFamily="34" charset="0"/>
                <a:cs typeface="Arial" panose="020B0604020202020204" pitchFamily="34" charset="0"/>
              </a:rPr>
              <a:t> cubed (</a:t>
            </a:r>
            <a:r>
              <a:rPr lang="en-GB" sz="2400" i="0" dirty="0">
                <a:effectLst/>
                <a:latin typeface="Arial" panose="020B0604020202020204" pitchFamily="34" charset="0"/>
                <a:cs typeface="Arial" panose="020B0604020202020204" pitchFamily="34" charset="0"/>
              </a:rPr>
              <a:t>µg m</a:t>
            </a:r>
            <a:r>
              <a:rPr lang="en-GB" sz="2400" dirty="0">
                <a:effectLst/>
                <a:latin typeface="Arial" panose="020B0604020202020204" pitchFamily="34" charset="0"/>
                <a:cs typeface="Arial" panose="020B0604020202020204" pitchFamily="34" charset="0"/>
              </a:rPr>
              <a:t>³</a:t>
            </a:r>
            <a:r>
              <a:rPr lang="en-GB" sz="2400" i="0" dirty="0">
                <a:effectLst/>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p:txBody>
      </p:sp>
      <p:sp>
        <p:nvSpPr>
          <p:cNvPr id="11" name="Oval 10">
            <a:extLst>
              <a:ext uri="{FF2B5EF4-FFF2-40B4-BE49-F238E27FC236}">
                <a16:creationId xmlns:a16="http://schemas.microsoft.com/office/drawing/2014/main" id="{1BD87317-1501-A095-2B8C-A8775AB690F8}"/>
              </a:ext>
            </a:extLst>
          </p:cNvPr>
          <p:cNvSpPr/>
          <p:nvPr/>
        </p:nvSpPr>
        <p:spPr>
          <a:xfrm>
            <a:off x="4190230" y="3703276"/>
            <a:ext cx="1105651" cy="73328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5" name="Straight Arrow Connector 14">
            <a:extLst>
              <a:ext uri="{FF2B5EF4-FFF2-40B4-BE49-F238E27FC236}">
                <a16:creationId xmlns:a16="http://schemas.microsoft.com/office/drawing/2014/main" id="{DC732D55-9049-42C6-929D-7B0E7AA70FDD}"/>
              </a:ext>
            </a:extLst>
          </p:cNvPr>
          <p:cNvCxnSpPr>
            <a:cxnSpLocks/>
          </p:cNvCxnSpPr>
          <p:nvPr/>
        </p:nvCxnSpPr>
        <p:spPr>
          <a:xfrm flipH="1">
            <a:off x="8655627" y="2485748"/>
            <a:ext cx="1242975" cy="4436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957C22C-74EF-47FA-7BEC-6FB849BF874F}"/>
              </a:ext>
            </a:extLst>
          </p:cNvPr>
          <p:cNvCxnSpPr>
            <a:cxnSpLocks/>
          </p:cNvCxnSpPr>
          <p:nvPr/>
        </p:nvCxnSpPr>
        <p:spPr>
          <a:xfrm>
            <a:off x="4856069" y="1945483"/>
            <a:ext cx="1506256" cy="9838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4885FB-A8C1-E615-7B46-07D570964423}"/>
              </a:ext>
            </a:extLst>
          </p:cNvPr>
          <p:cNvCxnSpPr>
            <a:cxnSpLocks/>
          </p:cNvCxnSpPr>
          <p:nvPr/>
        </p:nvCxnSpPr>
        <p:spPr>
          <a:xfrm flipH="1">
            <a:off x="9824017" y="1104899"/>
            <a:ext cx="1089557" cy="9379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7E6871A-067D-FC11-0B70-AB9DC0F6F48E}"/>
              </a:ext>
            </a:extLst>
          </p:cNvPr>
          <p:cNvCxnSpPr>
            <a:cxnSpLocks/>
          </p:cNvCxnSpPr>
          <p:nvPr/>
        </p:nvCxnSpPr>
        <p:spPr>
          <a:xfrm>
            <a:off x="3437808" y="1097542"/>
            <a:ext cx="1035083" cy="8956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0B27518-C623-B045-8384-BB5382280660}"/>
              </a:ext>
            </a:extLst>
          </p:cNvPr>
          <p:cNvSpPr txBox="1"/>
          <p:nvPr/>
        </p:nvSpPr>
        <p:spPr>
          <a:xfrm>
            <a:off x="3547308" y="4453456"/>
            <a:ext cx="2391493" cy="509820"/>
          </a:xfrm>
          <a:prstGeom prst="rect">
            <a:avLst/>
          </a:prstGeom>
          <a:noFill/>
        </p:spPr>
        <p:txBody>
          <a:bodyPr wrap="square" rtlCol="0">
            <a:spAutoFit/>
          </a:bodyPr>
          <a:lstStyle/>
          <a:p>
            <a:pPr algn="ctr">
              <a:lnSpc>
                <a:spcPts val="1600"/>
              </a:lnSpc>
            </a:pPr>
            <a:r>
              <a:rPr lang="en-GB" sz="2000" b="1">
                <a:latin typeface="Arial" panose="020B0604020202020204" pitchFamily="34" charset="0"/>
                <a:cs typeface="Arial" panose="020B0604020202020204" pitchFamily="34" charset="0"/>
              </a:rPr>
              <a:t>Heathrow </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Airport</a:t>
            </a:r>
            <a:endParaRPr lang="en-US" sz="2000" b="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0902992-E5CF-EF66-FE21-40524ADB1448}"/>
              </a:ext>
            </a:extLst>
          </p:cNvPr>
          <p:cNvSpPr txBox="1"/>
          <p:nvPr/>
        </p:nvSpPr>
        <p:spPr>
          <a:xfrm>
            <a:off x="6299396" y="2175552"/>
            <a:ext cx="2391493" cy="509820"/>
          </a:xfrm>
          <a:prstGeom prst="rect">
            <a:avLst/>
          </a:prstGeom>
          <a:noFill/>
        </p:spPr>
        <p:txBody>
          <a:bodyPr wrap="square" rtlCol="0">
            <a:spAutoFit/>
          </a:bodyPr>
          <a:lstStyle/>
          <a:p>
            <a:pPr algn="ctr">
              <a:lnSpc>
                <a:spcPts val="1600"/>
              </a:lnSpc>
            </a:pPr>
            <a:r>
              <a:rPr lang="en-GB" sz="2000" b="1" dirty="0">
                <a:latin typeface="Arial" panose="020B0604020202020204" pitchFamily="34" charset="0"/>
                <a:cs typeface="Arial" panose="020B0604020202020204" pitchFamily="34" charset="0"/>
              </a:rPr>
              <a:t>North</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Circular</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F1FDCF1-ACE4-D3DD-762D-7060C52ACA92}"/>
              </a:ext>
            </a:extLst>
          </p:cNvPr>
          <p:cNvSpPr txBox="1"/>
          <p:nvPr/>
        </p:nvSpPr>
        <p:spPr>
          <a:xfrm>
            <a:off x="6264134" y="1355736"/>
            <a:ext cx="2391493" cy="304635"/>
          </a:xfrm>
          <a:prstGeom prst="rect">
            <a:avLst/>
          </a:prstGeom>
          <a:noFill/>
        </p:spPr>
        <p:txBody>
          <a:bodyPr wrap="square" rtlCol="0">
            <a:spAutoFit/>
          </a:bodyPr>
          <a:lstStyle/>
          <a:p>
            <a:pPr algn="ctr">
              <a:lnSpc>
                <a:spcPts val="1600"/>
              </a:lnSpc>
            </a:pPr>
            <a:r>
              <a:rPr lang="en-GB" sz="2000" b="1">
                <a:latin typeface="Arial" panose="020B0604020202020204" pitchFamily="34" charset="0"/>
                <a:cs typeface="Arial" panose="020B0604020202020204" pitchFamily="34" charset="0"/>
              </a:rPr>
              <a:t>M25</a:t>
            </a:r>
            <a:endParaRPr lang="en-US" sz="2000" b="1">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504A74EC-60A3-7CF2-2B3A-834423D7BD7E}"/>
              </a:ext>
            </a:extLst>
          </p:cNvPr>
          <p:cNvCxnSpPr>
            <a:cxnSpLocks/>
          </p:cNvCxnSpPr>
          <p:nvPr/>
        </p:nvCxnSpPr>
        <p:spPr>
          <a:xfrm>
            <a:off x="581745" y="2570598"/>
            <a:ext cx="3531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3BCB97-D9ED-81DF-6838-717490D6B4FC}"/>
              </a:ext>
            </a:extLst>
          </p:cNvPr>
          <p:cNvSpPr txBox="1"/>
          <p:nvPr/>
        </p:nvSpPr>
        <p:spPr>
          <a:xfrm>
            <a:off x="-63224" y="2343997"/>
            <a:ext cx="803250" cy="453201"/>
          </a:xfrm>
          <a:prstGeom prst="rect">
            <a:avLst/>
          </a:prstGeom>
          <a:noFill/>
        </p:spPr>
        <p:txBody>
          <a:bodyPr wrap="square" rtlCol="0">
            <a:spAutoFit/>
          </a:bodyPr>
          <a:lstStyle/>
          <a:p>
            <a:pPr algn="ctr">
              <a:lnSpc>
                <a:spcPts val="1400"/>
              </a:lnSpc>
            </a:pPr>
            <a:r>
              <a:rPr lang="en-US" sz="1600" dirty="0">
                <a:latin typeface="Arial" panose="020B0604020202020204" pitchFamily="34" charset="0"/>
                <a:cs typeface="Arial" panose="020B0604020202020204" pitchFamily="34" charset="0"/>
              </a:rPr>
              <a:t>Legal limit</a:t>
            </a:r>
          </a:p>
        </p:txBody>
      </p:sp>
      <p:sp>
        <p:nvSpPr>
          <p:cNvPr id="2" name="Multiplication Sign 1">
            <a:extLst>
              <a:ext uri="{FF2B5EF4-FFF2-40B4-BE49-F238E27FC236}">
                <a16:creationId xmlns:a16="http://schemas.microsoft.com/office/drawing/2014/main" id="{4112B42C-3999-4D39-5D6B-B1E058E8222B}"/>
              </a:ext>
            </a:extLst>
          </p:cNvPr>
          <p:cNvSpPr/>
          <p:nvPr/>
        </p:nvSpPr>
        <p:spPr>
          <a:xfrm>
            <a:off x="7615454" y="4226337"/>
            <a:ext cx="531525" cy="518744"/>
          </a:xfrm>
          <a:prstGeom prst="mathMultiply">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BCEEC85-81E0-B232-0D88-E14BB2A75231}"/>
              </a:ext>
            </a:extLst>
          </p:cNvPr>
          <p:cNvSpPr txBox="1"/>
          <p:nvPr/>
        </p:nvSpPr>
        <p:spPr>
          <a:xfrm>
            <a:off x="7615454" y="4203945"/>
            <a:ext cx="2391493" cy="304635"/>
          </a:xfrm>
          <a:prstGeom prst="rect">
            <a:avLst/>
          </a:prstGeom>
          <a:noFill/>
        </p:spPr>
        <p:txBody>
          <a:bodyPr wrap="square" rtlCol="0">
            <a:spAutoFit/>
          </a:bodyPr>
          <a:lstStyle/>
          <a:p>
            <a:pPr algn="ctr">
              <a:lnSpc>
                <a:spcPts val="1600"/>
              </a:lnSpc>
            </a:pPr>
            <a:r>
              <a:rPr lang="en-GB" sz="2000" b="1" dirty="0">
                <a:latin typeface="Arial" panose="020B0604020202020204" pitchFamily="34" charset="0"/>
                <a:cs typeface="Arial" panose="020B0604020202020204" pitchFamily="34" charset="0"/>
              </a:rPr>
              <a:t>Lewisham</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7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6" grpId="0"/>
      <p:bldP spid="27" grpId="0"/>
      <p:bldP spid="28" grpId="0"/>
      <p:bldP spid="32" grpId="0"/>
      <p:bldP spid="2"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4E448AD-A045-2E24-A602-C2A8EB319225}"/>
              </a:ext>
            </a:extLst>
          </p:cNvPr>
          <p:cNvSpPr txBox="1">
            <a:spLocks/>
          </p:cNvSpPr>
          <p:nvPr/>
        </p:nvSpPr>
        <p:spPr>
          <a:xfrm>
            <a:off x="1028700" y="1967266"/>
            <a:ext cx="2628900" cy="2547257"/>
          </a:xfr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Air pollution in </a:t>
            </a:r>
            <a:r>
              <a:rPr lang="en-US" sz="3600" kern="1200" dirty="0" err="1">
                <a:solidFill>
                  <a:srgbClr val="FFFFFF"/>
                </a:solidFill>
                <a:latin typeface="+mj-lt"/>
                <a:ea typeface="+mj-ea"/>
                <a:cs typeface="+mj-cs"/>
              </a:rPr>
              <a:t>Lewisham</a:t>
            </a:r>
            <a:endParaRPr lang="en-US" sz="3600" kern="1200" dirty="0">
              <a:solidFill>
                <a:srgbClr val="FFFFFF"/>
              </a:solidFill>
              <a:latin typeface="+mj-lt"/>
              <a:ea typeface="+mj-ea"/>
              <a:cs typeface="+mj-cs"/>
            </a:endParaRPr>
          </a:p>
        </p:txBody>
      </p:sp>
      <p:pic>
        <p:nvPicPr>
          <p:cNvPr id="3" name="Picture 2" descr="Map&#10;&#10;Description automatically generated">
            <a:extLst>
              <a:ext uri="{FF2B5EF4-FFF2-40B4-BE49-F238E27FC236}">
                <a16:creationId xmlns:a16="http://schemas.microsoft.com/office/drawing/2014/main" id="{2E99FD5F-CCF4-7261-E32C-089DE21CD512}"/>
              </a:ext>
            </a:extLst>
          </p:cNvPr>
          <p:cNvPicPr>
            <a:picLocks noChangeAspect="1"/>
          </p:cNvPicPr>
          <p:nvPr/>
        </p:nvPicPr>
        <p:blipFill>
          <a:blip r:embed="rId3"/>
          <a:stretch>
            <a:fillRect/>
          </a:stretch>
        </p:blipFill>
        <p:spPr>
          <a:xfrm>
            <a:off x="4446270" y="813554"/>
            <a:ext cx="7111746" cy="4996002"/>
          </a:xfrm>
          <a:prstGeom prst="rect">
            <a:avLst/>
          </a:prstGeom>
        </p:spPr>
      </p:pic>
    </p:spTree>
    <p:extLst>
      <p:ext uri="{BB962C8B-B14F-4D97-AF65-F5344CB8AC3E}">
        <p14:creationId xmlns:p14="http://schemas.microsoft.com/office/powerpoint/2010/main" val="2728575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4E448AD-A045-2E24-A602-C2A8EB319225}"/>
              </a:ext>
            </a:extLst>
          </p:cNvPr>
          <p:cNvSpPr txBox="1">
            <a:spLocks/>
          </p:cNvSpPr>
          <p:nvPr/>
        </p:nvSpPr>
        <p:spPr>
          <a:xfrm>
            <a:off x="1028700" y="1967266"/>
            <a:ext cx="2628900" cy="2547257"/>
          </a:xfr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rgbClr val="FFFFFF"/>
                </a:solidFill>
                <a:latin typeface="+mj-lt"/>
                <a:ea typeface="+mj-ea"/>
                <a:cs typeface="+mj-cs"/>
              </a:rPr>
              <a:t>Focus areas in </a:t>
            </a:r>
            <a:r>
              <a:rPr lang="en-US" sz="3600" kern="1200" dirty="0" err="1">
                <a:solidFill>
                  <a:srgbClr val="FFFFFF"/>
                </a:solidFill>
                <a:latin typeface="+mj-lt"/>
                <a:ea typeface="+mj-ea"/>
                <a:cs typeface="+mj-cs"/>
              </a:rPr>
              <a:t>Lewisham</a:t>
            </a:r>
            <a:endParaRPr lang="en-US" sz="3600" kern="1200" dirty="0">
              <a:solidFill>
                <a:srgbClr val="FFFFFF"/>
              </a:solidFill>
              <a:latin typeface="+mj-lt"/>
              <a:ea typeface="+mj-ea"/>
              <a:cs typeface="+mj-cs"/>
            </a:endParaRPr>
          </a:p>
        </p:txBody>
      </p:sp>
      <p:pic>
        <p:nvPicPr>
          <p:cNvPr id="22" name="Picture 21">
            <a:extLst>
              <a:ext uri="{FF2B5EF4-FFF2-40B4-BE49-F238E27FC236}">
                <a16:creationId xmlns:a16="http://schemas.microsoft.com/office/drawing/2014/main" id="{093D49CA-1584-FFCC-7EE6-4DC69D98B3D1}"/>
              </a:ext>
            </a:extLst>
          </p:cNvPr>
          <p:cNvPicPr>
            <a:picLocks noChangeAspect="1"/>
          </p:cNvPicPr>
          <p:nvPr/>
        </p:nvPicPr>
        <p:blipFill>
          <a:blip r:embed="rId3"/>
          <a:stretch>
            <a:fillRect/>
          </a:stretch>
        </p:blipFill>
        <p:spPr>
          <a:xfrm>
            <a:off x="4721290" y="1048291"/>
            <a:ext cx="6292661" cy="4389082"/>
          </a:xfrm>
          <a:prstGeom prst="rect">
            <a:avLst/>
          </a:prstGeom>
        </p:spPr>
      </p:pic>
    </p:spTree>
    <p:extLst>
      <p:ext uri="{BB962C8B-B14F-4D97-AF65-F5344CB8AC3E}">
        <p14:creationId xmlns:p14="http://schemas.microsoft.com/office/powerpoint/2010/main" val="9846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081CE-E3FB-F705-375B-EF55DB7B9D73}"/>
              </a:ext>
            </a:extLst>
          </p:cNvPr>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Indoor Air pollution</a:t>
            </a:r>
          </a:p>
        </p:txBody>
      </p:sp>
      <p:sp>
        <p:nvSpPr>
          <p:cNvPr id="6" name="TextBox 5">
            <a:extLst>
              <a:ext uri="{FF2B5EF4-FFF2-40B4-BE49-F238E27FC236}">
                <a16:creationId xmlns:a16="http://schemas.microsoft.com/office/drawing/2014/main" id="{95A6994D-42F9-1A60-0CD2-470A7F62AA4E}"/>
              </a:ext>
            </a:extLst>
          </p:cNvPr>
          <p:cNvSpPr txBox="1"/>
          <p:nvPr/>
        </p:nvSpPr>
        <p:spPr>
          <a:xfrm>
            <a:off x="1062445" y="1180306"/>
            <a:ext cx="6096000" cy="369332"/>
          </a:xfrm>
          <a:prstGeom prst="rect">
            <a:avLst/>
          </a:prstGeom>
          <a:noFill/>
        </p:spPr>
        <p:txBody>
          <a:bodyPr wrap="square">
            <a:spAutoFit/>
          </a:bodyPr>
          <a:lstStyle/>
          <a:p>
            <a:r>
              <a:rPr lang="en-US" dirty="0"/>
              <a:t>Air pollution can be indoors and outdoors…</a:t>
            </a:r>
            <a:endParaRPr lang="en-GB" dirty="0"/>
          </a:p>
        </p:txBody>
      </p:sp>
      <p:sp>
        <p:nvSpPr>
          <p:cNvPr id="8" name="TextBox 7">
            <a:extLst>
              <a:ext uri="{FF2B5EF4-FFF2-40B4-BE49-F238E27FC236}">
                <a16:creationId xmlns:a16="http://schemas.microsoft.com/office/drawing/2014/main" id="{BC95527B-1E39-4AF3-8B1C-3996E991821C}"/>
              </a:ext>
            </a:extLst>
          </p:cNvPr>
          <p:cNvSpPr txBox="1"/>
          <p:nvPr/>
        </p:nvSpPr>
        <p:spPr>
          <a:xfrm>
            <a:off x="1062445" y="1644874"/>
            <a:ext cx="10025744" cy="646331"/>
          </a:xfrm>
          <a:prstGeom prst="rect">
            <a:avLst/>
          </a:prstGeom>
          <a:noFill/>
        </p:spPr>
        <p:txBody>
          <a:bodyPr wrap="square">
            <a:spAutoFit/>
          </a:bodyPr>
          <a:lstStyle/>
          <a:p>
            <a:r>
              <a:rPr lang="en-US" dirty="0"/>
              <a:t>Indoor air is often more polluted than outdoor air due to the wide range of indoor pollutants and limited air flow.</a:t>
            </a:r>
            <a:endParaRPr lang="en-GB" dirty="0"/>
          </a:p>
        </p:txBody>
      </p:sp>
      <p:pic>
        <p:nvPicPr>
          <p:cNvPr id="10" name="Graphic 2" descr="Cooked turkey with solid fill">
            <a:extLst>
              <a:ext uri="{FF2B5EF4-FFF2-40B4-BE49-F238E27FC236}">
                <a16:creationId xmlns:a16="http://schemas.microsoft.com/office/drawing/2014/main" id="{B3E6BAF9-0384-046D-606F-761906655B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9213" y="2312767"/>
            <a:ext cx="914400" cy="914400"/>
          </a:xfrm>
          <a:prstGeom prst="rect">
            <a:avLst/>
          </a:prstGeom>
        </p:spPr>
      </p:pic>
      <p:pic>
        <p:nvPicPr>
          <p:cNvPr id="11" name="Graphic 3" descr="Chef Hat with solid fill">
            <a:extLst>
              <a:ext uri="{FF2B5EF4-FFF2-40B4-BE49-F238E27FC236}">
                <a16:creationId xmlns:a16="http://schemas.microsoft.com/office/drawing/2014/main" id="{EB7DF22F-F1AC-F6EC-7910-14C06D0AC1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3245" y="2256317"/>
            <a:ext cx="914400" cy="914400"/>
          </a:xfrm>
          <a:prstGeom prst="rect">
            <a:avLst/>
          </a:prstGeom>
        </p:spPr>
      </p:pic>
      <p:sp>
        <p:nvSpPr>
          <p:cNvPr id="12" name="TextBox 11">
            <a:extLst>
              <a:ext uri="{FF2B5EF4-FFF2-40B4-BE49-F238E27FC236}">
                <a16:creationId xmlns:a16="http://schemas.microsoft.com/office/drawing/2014/main" id="{AAF8D887-D324-0567-5CDD-A871F7146E45}"/>
              </a:ext>
            </a:extLst>
          </p:cNvPr>
          <p:cNvSpPr txBox="1"/>
          <p:nvPr/>
        </p:nvSpPr>
        <p:spPr>
          <a:xfrm>
            <a:off x="1981199" y="3225619"/>
            <a:ext cx="3849188" cy="923330"/>
          </a:xfrm>
          <a:prstGeom prst="rect">
            <a:avLst/>
          </a:prstGeom>
          <a:noFill/>
        </p:spPr>
        <p:txBody>
          <a:bodyPr wrap="square">
            <a:spAutoFit/>
          </a:bodyPr>
          <a:lstStyle/>
          <a:p>
            <a:r>
              <a:rPr lang="en-US" dirty="0"/>
              <a:t>Cooking- releases gases and particles when using cooking equipment such as oven/ stove.</a:t>
            </a:r>
            <a:endParaRPr lang="en-GB" dirty="0"/>
          </a:p>
        </p:txBody>
      </p:sp>
      <p:pic>
        <p:nvPicPr>
          <p:cNvPr id="13" name="Graphic 4" descr="Mop and bucket with solid fill">
            <a:extLst>
              <a:ext uri="{FF2B5EF4-FFF2-40B4-BE49-F238E27FC236}">
                <a16:creationId xmlns:a16="http://schemas.microsoft.com/office/drawing/2014/main" id="{7A55C0A4-2E0D-17DE-1908-07CE604600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8445" y="2343190"/>
            <a:ext cx="914400" cy="914400"/>
          </a:xfrm>
          <a:prstGeom prst="rect">
            <a:avLst/>
          </a:prstGeom>
        </p:spPr>
      </p:pic>
      <p:pic>
        <p:nvPicPr>
          <p:cNvPr id="14" name="Graphic 5" descr="Renovation (House With Sparkles) with solid fill">
            <a:extLst>
              <a:ext uri="{FF2B5EF4-FFF2-40B4-BE49-F238E27FC236}">
                <a16:creationId xmlns:a16="http://schemas.microsoft.com/office/drawing/2014/main" id="{3060EEDF-835B-CBA6-A17A-4842FF4B36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90858" y="2386443"/>
            <a:ext cx="914400" cy="914400"/>
          </a:xfrm>
          <a:prstGeom prst="rect">
            <a:avLst/>
          </a:prstGeom>
        </p:spPr>
      </p:pic>
      <p:sp>
        <p:nvSpPr>
          <p:cNvPr id="15" name="TextBox 14">
            <a:extLst>
              <a:ext uri="{FF2B5EF4-FFF2-40B4-BE49-F238E27FC236}">
                <a16:creationId xmlns:a16="http://schemas.microsoft.com/office/drawing/2014/main" id="{42DF673A-488B-DE88-BD81-595B0C15936B}"/>
              </a:ext>
            </a:extLst>
          </p:cNvPr>
          <p:cNvSpPr txBox="1"/>
          <p:nvPr/>
        </p:nvSpPr>
        <p:spPr>
          <a:xfrm>
            <a:off x="6566264" y="3309575"/>
            <a:ext cx="3849188" cy="646331"/>
          </a:xfrm>
          <a:prstGeom prst="rect">
            <a:avLst/>
          </a:prstGeom>
          <a:noFill/>
        </p:spPr>
        <p:txBody>
          <a:bodyPr wrap="square">
            <a:spAutoFit/>
          </a:bodyPr>
          <a:lstStyle/>
          <a:p>
            <a:r>
              <a:rPr lang="en-US" dirty="0"/>
              <a:t>Chemicals in cleaning products or craft materials, that are released into the air. </a:t>
            </a:r>
            <a:endParaRPr lang="en-GB" dirty="0"/>
          </a:p>
        </p:txBody>
      </p:sp>
      <p:pic>
        <p:nvPicPr>
          <p:cNvPr id="16" name="Graphic 6" descr="Germ with solid fill">
            <a:extLst>
              <a:ext uri="{FF2B5EF4-FFF2-40B4-BE49-F238E27FC236}">
                <a16:creationId xmlns:a16="http://schemas.microsoft.com/office/drawing/2014/main" id="{AF966A01-4C4F-1788-C47D-3F3937F7C5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84720" y="4059876"/>
            <a:ext cx="914400" cy="914400"/>
          </a:xfrm>
          <a:prstGeom prst="rect">
            <a:avLst/>
          </a:prstGeom>
        </p:spPr>
      </p:pic>
      <p:pic>
        <p:nvPicPr>
          <p:cNvPr id="17" name="Graphic 7" descr="Germ with solid fill">
            <a:extLst>
              <a:ext uri="{FF2B5EF4-FFF2-40B4-BE49-F238E27FC236}">
                <a16:creationId xmlns:a16="http://schemas.microsoft.com/office/drawing/2014/main" id="{09F3054D-02AA-43FD-FB4F-953D63C253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4216" y="4120282"/>
            <a:ext cx="914400" cy="914400"/>
          </a:xfrm>
          <a:prstGeom prst="rect">
            <a:avLst/>
          </a:prstGeom>
        </p:spPr>
      </p:pic>
      <p:pic>
        <p:nvPicPr>
          <p:cNvPr id="18" name="Graphic 9" descr="Shower with solid fill">
            <a:extLst>
              <a:ext uri="{FF2B5EF4-FFF2-40B4-BE49-F238E27FC236}">
                <a16:creationId xmlns:a16="http://schemas.microsoft.com/office/drawing/2014/main" id="{EE31EB42-9F44-A696-1A27-8E267E2200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18709" y="4157028"/>
            <a:ext cx="914400" cy="914400"/>
          </a:xfrm>
          <a:prstGeom prst="rect">
            <a:avLst/>
          </a:prstGeom>
        </p:spPr>
      </p:pic>
      <p:pic>
        <p:nvPicPr>
          <p:cNvPr id="19" name="Graphic 8" descr="Perfume Bottle with solid fill">
            <a:extLst>
              <a:ext uri="{FF2B5EF4-FFF2-40B4-BE49-F238E27FC236}">
                <a16:creationId xmlns:a16="http://schemas.microsoft.com/office/drawing/2014/main" id="{061955D3-D217-77BA-0F52-670C968D41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99213" y="4163694"/>
            <a:ext cx="914400" cy="914400"/>
          </a:xfrm>
          <a:prstGeom prst="rect">
            <a:avLst/>
          </a:prstGeom>
        </p:spPr>
      </p:pic>
      <p:sp>
        <p:nvSpPr>
          <p:cNvPr id="20" name="TextBox 19">
            <a:extLst>
              <a:ext uri="{FF2B5EF4-FFF2-40B4-BE49-F238E27FC236}">
                <a16:creationId xmlns:a16="http://schemas.microsoft.com/office/drawing/2014/main" id="{2A96C35F-78D8-AA27-0B32-16F2CF40D1F8}"/>
              </a:ext>
            </a:extLst>
          </p:cNvPr>
          <p:cNvSpPr txBox="1"/>
          <p:nvPr/>
        </p:nvSpPr>
        <p:spPr>
          <a:xfrm>
            <a:off x="1981199" y="5148529"/>
            <a:ext cx="3435532" cy="1200329"/>
          </a:xfrm>
          <a:prstGeom prst="rect">
            <a:avLst/>
          </a:prstGeom>
          <a:noFill/>
        </p:spPr>
        <p:txBody>
          <a:bodyPr wrap="square">
            <a:spAutoFit/>
          </a:bodyPr>
          <a:lstStyle/>
          <a:p>
            <a:r>
              <a:rPr lang="en-US" dirty="0"/>
              <a:t>Personal cleaning products such as shower gels, perfumes also release harmful chemicals similar to cleaning products.</a:t>
            </a:r>
            <a:endParaRPr lang="en-GB" dirty="0"/>
          </a:p>
        </p:txBody>
      </p:sp>
      <p:sp>
        <p:nvSpPr>
          <p:cNvPr id="21" name="TextBox 20">
            <a:extLst>
              <a:ext uri="{FF2B5EF4-FFF2-40B4-BE49-F238E27FC236}">
                <a16:creationId xmlns:a16="http://schemas.microsoft.com/office/drawing/2014/main" id="{8D4DBCA1-7D31-B749-238A-BEF5343B1D98}"/>
              </a:ext>
            </a:extLst>
          </p:cNvPr>
          <p:cNvSpPr txBox="1"/>
          <p:nvPr/>
        </p:nvSpPr>
        <p:spPr>
          <a:xfrm>
            <a:off x="6773092" y="5094189"/>
            <a:ext cx="3435532" cy="646331"/>
          </a:xfrm>
          <a:prstGeom prst="rect">
            <a:avLst/>
          </a:prstGeom>
          <a:noFill/>
        </p:spPr>
        <p:txBody>
          <a:bodyPr wrap="square">
            <a:spAutoFit/>
          </a:bodyPr>
          <a:lstStyle/>
          <a:p>
            <a:r>
              <a:rPr lang="en-US" dirty="0"/>
              <a:t>Dust, mold and bacteria can cause pollution </a:t>
            </a:r>
            <a:endParaRPr lang="en-GB" dirty="0"/>
          </a:p>
        </p:txBody>
      </p:sp>
    </p:spTree>
    <p:extLst>
      <p:ext uri="{BB962C8B-B14F-4D97-AF65-F5344CB8AC3E}">
        <p14:creationId xmlns:p14="http://schemas.microsoft.com/office/powerpoint/2010/main" val="17872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5"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2AAF46-5752-68E6-5429-08FA61D6EB17}"/>
              </a:ext>
            </a:extLst>
          </p:cNvPr>
          <p:cNvGrpSpPr/>
          <p:nvPr/>
        </p:nvGrpSpPr>
        <p:grpSpPr>
          <a:xfrm>
            <a:off x="3089669" y="1154258"/>
            <a:ext cx="5814318" cy="4549484"/>
            <a:chOff x="3089669" y="1260028"/>
            <a:chExt cx="5814318" cy="4549484"/>
          </a:xfrm>
          <a:solidFill>
            <a:srgbClr val="3E69A4"/>
          </a:solidFill>
        </p:grpSpPr>
        <p:grpSp>
          <p:nvGrpSpPr>
            <p:cNvPr id="12" name="Group 11">
              <a:extLst>
                <a:ext uri="{FF2B5EF4-FFF2-40B4-BE49-F238E27FC236}">
                  <a16:creationId xmlns:a16="http://schemas.microsoft.com/office/drawing/2014/main" id="{BC527494-E17B-0267-EF18-DAA92A2A7593}"/>
                </a:ext>
              </a:extLst>
            </p:cNvPr>
            <p:cNvGrpSpPr/>
            <p:nvPr/>
          </p:nvGrpSpPr>
          <p:grpSpPr>
            <a:xfrm rot="317520">
              <a:off x="3089669" y="1260028"/>
              <a:ext cx="5814318" cy="4549484"/>
              <a:chOff x="6275959" y="1156688"/>
              <a:chExt cx="4445080" cy="3390165"/>
            </a:xfrm>
            <a:grpFill/>
          </p:grpSpPr>
          <p:sp>
            <p:nvSpPr>
              <p:cNvPr id="13" name="Cloud 12">
                <a:extLst>
                  <a:ext uri="{FF2B5EF4-FFF2-40B4-BE49-F238E27FC236}">
                    <a16:creationId xmlns:a16="http://schemas.microsoft.com/office/drawing/2014/main" id="{B3DCC026-E265-00E6-67E3-CA5EE542B205}"/>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loud 14">
                <a:extLst>
                  <a:ext uri="{FF2B5EF4-FFF2-40B4-BE49-F238E27FC236}">
                    <a16:creationId xmlns:a16="http://schemas.microsoft.com/office/drawing/2014/main" id="{2EAB902E-F46E-A813-7201-0AC425F977A4}"/>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itle 1">
              <a:extLst>
                <a:ext uri="{FF2B5EF4-FFF2-40B4-BE49-F238E27FC236}">
                  <a16:creationId xmlns:a16="http://schemas.microsoft.com/office/drawing/2014/main" id="{1E737BEA-D132-5B6C-0BC2-FC2C10D60773}"/>
                </a:ext>
              </a:extLst>
            </p:cNvPr>
            <p:cNvSpPr txBox="1">
              <a:spLocks/>
            </p:cNvSpPr>
            <p:nvPr/>
          </p:nvSpPr>
          <p:spPr>
            <a:xfrm>
              <a:off x="3795672" y="2103437"/>
              <a:ext cx="4461164"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 do we reduce air pollution and our exposure to it?</a:t>
              </a:r>
              <a:endParaRPr lang="en-GB" dirty="0">
                <a:solidFill>
                  <a:schemeClr val="bg1"/>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9B724261-9211-999D-30AC-0026A48A3EBB}"/>
              </a:ext>
            </a:extLst>
          </p:cNvPr>
          <p:cNvSpPr txBox="1"/>
          <p:nvPr/>
        </p:nvSpPr>
        <p:spPr>
          <a:xfrm>
            <a:off x="6147803" y="208766"/>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Share lifts to school</a:t>
            </a:r>
          </a:p>
        </p:txBody>
      </p:sp>
      <p:sp>
        <p:nvSpPr>
          <p:cNvPr id="17" name="TextBox 16">
            <a:extLst>
              <a:ext uri="{FF2B5EF4-FFF2-40B4-BE49-F238E27FC236}">
                <a16:creationId xmlns:a16="http://schemas.microsoft.com/office/drawing/2014/main" id="{875CF413-3B4F-8DB0-B5DD-5AF641686BED}"/>
              </a:ext>
            </a:extLst>
          </p:cNvPr>
          <p:cNvSpPr txBox="1"/>
          <p:nvPr/>
        </p:nvSpPr>
        <p:spPr>
          <a:xfrm>
            <a:off x="509436" y="4078741"/>
            <a:ext cx="2431634" cy="461665"/>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Park and stride</a:t>
            </a:r>
          </a:p>
        </p:txBody>
      </p:sp>
      <p:sp>
        <p:nvSpPr>
          <p:cNvPr id="18" name="TextBox 17">
            <a:extLst>
              <a:ext uri="{FF2B5EF4-FFF2-40B4-BE49-F238E27FC236}">
                <a16:creationId xmlns:a16="http://schemas.microsoft.com/office/drawing/2014/main" id="{8302C8F1-D851-2CC5-57EC-1A8BA346EA1A}"/>
              </a:ext>
            </a:extLst>
          </p:cNvPr>
          <p:cNvSpPr txBox="1"/>
          <p:nvPr/>
        </p:nvSpPr>
        <p:spPr>
          <a:xfrm>
            <a:off x="3218713" y="178343"/>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Walk or cycle to school</a:t>
            </a:r>
          </a:p>
        </p:txBody>
      </p:sp>
      <p:sp>
        <p:nvSpPr>
          <p:cNvPr id="19" name="TextBox 18">
            <a:extLst>
              <a:ext uri="{FF2B5EF4-FFF2-40B4-BE49-F238E27FC236}">
                <a16:creationId xmlns:a16="http://schemas.microsoft.com/office/drawing/2014/main" id="{3300959A-D75E-3D96-7221-CF7E2949F09F}"/>
              </a:ext>
            </a:extLst>
          </p:cNvPr>
          <p:cNvSpPr txBox="1"/>
          <p:nvPr/>
        </p:nvSpPr>
        <p:spPr>
          <a:xfrm>
            <a:off x="5917613" y="5865971"/>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Walk a quieter route</a:t>
            </a:r>
          </a:p>
        </p:txBody>
      </p:sp>
      <p:sp>
        <p:nvSpPr>
          <p:cNvPr id="20" name="TextBox 19">
            <a:extLst>
              <a:ext uri="{FF2B5EF4-FFF2-40B4-BE49-F238E27FC236}">
                <a16:creationId xmlns:a16="http://schemas.microsoft.com/office/drawing/2014/main" id="{0F72FE0B-3C11-97FC-2FEB-EA1055C7D414}"/>
              </a:ext>
            </a:extLst>
          </p:cNvPr>
          <p:cNvSpPr txBox="1"/>
          <p:nvPr/>
        </p:nvSpPr>
        <p:spPr>
          <a:xfrm>
            <a:off x="3712137" y="5689025"/>
            <a:ext cx="180747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Plant hedges</a:t>
            </a:r>
          </a:p>
        </p:txBody>
      </p:sp>
      <p:sp>
        <p:nvSpPr>
          <p:cNvPr id="21" name="TextBox 20">
            <a:extLst>
              <a:ext uri="{FF2B5EF4-FFF2-40B4-BE49-F238E27FC236}">
                <a16:creationId xmlns:a16="http://schemas.microsoft.com/office/drawing/2014/main" id="{C9AEE499-FABA-DBB7-837C-C5CE9374C24A}"/>
              </a:ext>
            </a:extLst>
          </p:cNvPr>
          <p:cNvSpPr txBox="1"/>
          <p:nvPr/>
        </p:nvSpPr>
        <p:spPr>
          <a:xfrm>
            <a:off x="9328779" y="1675545"/>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Raise awareness</a:t>
            </a:r>
          </a:p>
        </p:txBody>
      </p:sp>
      <p:sp>
        <p:nvSpPr>
          <p:cNvPr id="22" name="TextBox 21">
            <a:extLst>
              <a:ext uri="{FF2B5EF4-FFF2-40B4-BE49-F238E27FC236}">
                <a16:creationId xmlns:a16="http://schemas.microsoft.com/office/drawing/2014/main" id="{C9B44984-8403-269A-82AC-141D1416C035}"/>
              </a:ext>
            </a:extLst>
          </p:cNvPr>
          <p:cNvSpPr txBox="1"/>
          <p:nvPr/>
        </p:nvSpPr>
        <p:spPr>
          <a:xfrm>
            <a:off x="9473784" y="2907731"/>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Ask people to stop idling</a:t>
            </a:r>
          </a:p>
        </p:txBody>
      </p:sp>
      <p:sp>
        <p:nvSpPr>
          <p:cNvPr id="24" name="TextBox 23">
            <a:extLst>
              <a:ext uri="{FF2B5EF4-FFF2-40B4-BE49-F238E27FC236}">
                <a16:creationId xmlns:a16="http://schemas.microsoft.com/office/drawing/2014/main" id="{7F8FC300-31E7-7E79-895E-324488285A18}"/>
              </a:ext>
            </a:extLst>
          </p:cNvPr>
          <p:cNvSpPr txBox="1"/>
          <p:nvPr/>
        </p:nvSpPr>
        <p:spPr>
          <a:xfrm>
            <a:off x="9106488" y="4075503"/>
            <a:ext cx="2431634" cy="1200329"/>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Walk on building-side of pavement</a:t>
            </a:r>
          </a:p>
        </p:txBody>
      </p:sp>
      <p:sp>
        <p:nvSpPr>
          <p:cNvPr id="25" name="TextBox 24">
            <a:extLst>
              <a:ext uri="{FF2B5EF4-FFF2-40B4-BE49-F238E27FC236}">
                <a16:creationId xmlns:a16="http://schemas.microsoft.com/office/drawing/2014/main" id="{0E95C3EC-B7CC-8A3E-0E0E-7B19F9343CCC}"/>
              </a:ext>
            </a:extLst>
          </p:cNvPr>
          <p:cNvSpPr txBox="1"/>
          <p:nvPr/>
        </p:nvSpPr>
        <p:spPr>
          <a:xfrm>
            <a:off x="8579437" y="5515604"/>
            <a:ext cx="2174029"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Use electric cars</a:t>
            </a:r>
          </a:p>
        </p:txBody>
      </p:sp>
      <p:sp>
        <p:nvSpPr>
          <p:cNvPr id="3" name="TextBox 2">
            <a:extLst>
              <a:ext uri="{FF2B5EF4-FFF2-40B4-BE49-F238E27FC236}">
                <a16:creationId xmlns:a16="http://schemas.microsoft.com/office/drawing/2014/main" id="{29875834-1A4B-5B84-50C7-BC2D39D5BE10}"/>
              </a:ext>
            </a:extLst>
          </p:cNvPr>
          <p:cNvSpPr txBox="1"/>
          <p:nvPr/>
        </p:nvSpPr>
        <p:spPr>
          <a:xfrm>
            <a:off x="192658" y="3050401"/>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Modern wood burning stoves</a:t>
            </a:r>
          </a:p>
        </p:txBody>
      </p:sp>
      <p:sp>
        <p:nvSpPr>
          <p:cNvPr id="4" name="TextBox 3">
            <a:extLst>
              <a:ext uri="{FF2B5EF4-FFF2-40B4-BE49-F238E27FC236}">
                <a16:creationId xmlns:a16="http://schemas.microsoft.com/office/drawing/2014/main" id="{A07C65F8-79E8-3323-1C67-3F6A5749FDF4}"/>
              </a:ext>
            </a:extLst>
          </p:cNvPr>
          <p:cNvSpPr txBox="1"/>
          <p:nvPr/>
        </p:nvSpPr>
        <p:spPr>
          <a:xfrm>
            <a:off x="594486" y="224509"/>
            <a:ext cx="2324561" cy="1569660"/>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Regular servicing and sweeping of stoves</a:t>
            </a:r>
          </a:p>
        </p:txBody>
      </p:sp>
      <p:sp>
        <p:nvSpPr>
          <p:cNvPr id="5" name="TextBox 4">
            <a:extLst>
              <a:ext uri="{FF2B5EF4-FFF2-40B4-BE49-F238E27FC236}">
                <a16:creationId xmlns:a16="http://schemas.microsoft.com/office/drawing/2014/main" id="{60EA7D63-A936-7374-8153-7F4FA43955BD}"/>
              </a:ext>
            </a:extLst>
          </p:cNvPr>
          <p:cNvSpPr txBox="1"/>
          <p:nvPr/>
        </p:nvSpPr>
        <p:spPr>
          <a:xfrm>
            <a:off x="388179" y="1969887"/>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“Ready to burn”</a:t>
            </a:r>
          </a:p>
          <a:p>
            <a:pPr algn="ctr"/>
            <a:r>
              <a:rPr lang="en-US" sz="2400" dirty="0">
                <a:solidFill>
                  <a:schemeClr val="accent1">
                    <a:lumMod val="75000"/>
                  </a:schemeClr>
                </a:solidFill>
                <a:latin typeface="Arial" panose="020B0604020202020204" pitchFamily="34" charset="0"/>
                <a:cs typeface="Arial" panose="020B0604020202020204" pitchFamily="34" charset="0"/>
              </a:rPr>
              <a:t>wood</a:t>
            </a:r>
          </a:p>
        </p:txBody>
      </p:sp>
      <p:sp>
        <p:nvSpPr>
          <p:cNvPr id="6" name="TextBox 5">
            <a:extLst>
              <a:ext uri="{FF2B5EF4-FFF2-40B4-BE49-F238E27FC236}">
                <a16:creationId xmlns:a16="http://schemas.microsoft.com/office/drawing/2014/main" id="{A7BB7F36-1582-A59F-E8DC-8196849F614B}"/>
              </a:ext>
            </a:extLst>
          </p:cNvPr>
          <p:cNvSpPr txBox="1"/>
          <p:nvPr/>
        </p:nvSpPr>
        <p:spPr>
          <a:xfrm>
            <a:off x="668001" y="5689025"/>
            <a:ext cx="2754211"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Download</a:t>
            </a:r>
          </a:p>
          <a:p>
            <a:pPr algn="ctr"/>
            <a:r>
              <a:rPr lang="en-US" sz="2400" dirty="0">
                <a:solidFill>
                  <a:schemeClr val="accent1">
                    <a:lumMod val="75000"/>
                  </a:schemeClr>
                </a:solidFill>
                <a:latin typeface="Arial" panose="020B0604020202020204" pitchFamily="34" charset="0"/>
                <a:cs typeface="Arial" panose="020B0604020202020204" pitchFamily="34" charset="0"/>
                <a:hlinkClick r:id="rId3"/>
              </a:rPr>
              <a:t>Lewisham Air app</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B744937-8C39-31E7-8700-7F06AFB46935}"/>
              </a:ext>
            </a:extLst>
          </p:cNvPr>
          <p:cNvSpPr txBox="1"/>
          <p:nvPr/>
        </p:nvSpPr>
        <p:spPr>
          <a:xfrm>
            <a:off x="292095" y="4663639"/>
            <a:ext cx="2431634"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Idling Action Pledge</a:t>
            </a:r>
          </a:p>
        </p:txBody>
      </p:sp>
      <p:sp>
        <p:nvSpPr>
          <p:cNvPr id="9" name="TextBox 8">
            <a:extLst>
              <a:ext uri="{FF2B5EF4-FFF2-40B4-BE49-F238E27FC236}">
                <a16:creationId xmlns:a16="http://schemas.microsoft.com/office/drawing/2014/main" id="{96CA0007-7319-A712-F694-B9ECADFDA3E0}"/>
              </a:ext>
            </a:extLst>
          </p:cNvPr>
          <p:cNvSpPr txBox="1"/>
          <p:nvPr/>
        </p:nvSpPr>
        <p:spPr>
          <a:xfrm>
            <a:off x="8712272" y="546510"/>
            <a:ext cx="3220066" cy="830997"/>
          </a:xfrm>
          <a:prstGeom prst="rect">
            <a:avLst/>
          </a:prstGeom>
          <a:solidFill>
            <a:schemeClr val="accent4">
              <a:lumMod val="40000"/>
              <a:lumOff val="60000"/>
            </a:schemeClr>
          </a:solidFill>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Lewisham Air Quality Accreditation Scheme</a:t>
            </a:r>
          </a:p>
        </p:txBody>
      </p:sp>
    </p:spTree>
    <p:extLst>
      <p:ext uri="{BB962C8B-B14F-4D97-AF65-F5344CB8AC3E}">
        <p14:creationId xmlns:p14="http://schemas.microsoft.com/office/powerpoint/2010/main" val="28139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4" grpId="0" animBg="1"/>
      <p:bldP spid="25" grpId="0" animBg="1"/>
      <p:bldP spid="3" grpId="0" animBg="1"/>
      <p:bldP spid="4" grpId="0" animBg="1"/>
      <p:bldP spid="5" grpId="0" animBg="1"/>
      <p:bldP spid="6"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EC503B-DC62-8864-2653-2CF4F120A068}"/>
              </a:ext>
            </a:extLst>
          </p:cNvPr>
          <p:cNvGrpSpPr/>
          <p:nvPr/>
        </p:nvGrpSpPr>
        <p:grpSpPr>
          <a:xfrm>
            <a:off x="3140456" y="1196268"/>
            <a:ext cx="6094476" cy="4465464"/>
            <a:chOff x="3089669" y="1260028"/>
            <a:chExt cx="5814318" cy="4549484"/>
          </a:xfrm>
          <a:solidFill>
            <a:srgbClr val="3E69A4"/>
          </a:solidFill>
        </p:grpSpPr>
        <p:grpSp>
          <p:nvGrpSpPr>
            <p:cNvPr id="3" name="Group 2">
              <a:extLst>
                <a:ext uri="{FF2B5EF4-FFF2-40B4-BE49-F238E27FC236}">
                  <a16:creationId xmlns:a16="http://schemas.microsoft.com/office/drawing/2014/main" id="{2431548A-6736-AA0E-D76C-18BAFC6427DA}"/>
                </a:ext>
              </a:extLst>
            </p:cNvPr>
            <p:cNvGrpSpPr/>
            <p:nvPr/>
          </p:nvGrpSpPr>
          <p:grpSpPr>
            <a:xfrm rot="317520">
              <a:off x="3089669" y="1260028"/>
              <a:ext cx="5814318" cy="4549484"/>
              <a:chOff x="6275959" y="1156688"/>
              <a:chExt cx="4445080" cy="3390165"/>
            </a:xfrm>
            <a:grpFill/>
          </p:grpSpPr>
          <p:sp>
            <p:nvSpPr>
              <p:cNvPr id="5" name="Cloud 4">
                <a:extLst>
                  <a:ext uri="{FF2B5EF4-FFF2-40B4-BE49-F238E27FC236}">
                    <a16:creationId xmlns:a16="http://schemas.microsoft.com/office/drawing/2014/main" id="{66CFF6F5-9EEB-99AB-4A90-21DEEDF77FFA}"/>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E72FFEAD-F1E4-0CB8-886E-3B00C6F16E65}"/>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1">
              <a:extLst>
                <a:ext uri="{FF2B5EF4-FFF2-40B4-BE49-F238E27FC236}">
                  <a16:creationId xmlns:a16="http://schemas.microsoft.com/office/drawing/2014/main" id="{A05FC729-6ACD-33F5-76BA-B0D21CE566CF}"/>
                </a:ext>
              </a:extLst>
            </p:cNvPr>
            <p:cNvSpPr txBox="1">
              <a:spLocks/>
            </p:cNvSpPr>
            <p:nvPr/>
          </p:nvSpPr>
          <p:spPr>
            <a:xfrm>
              <a:off x="3841048" y="2759514"/>
              <a:ext cx="4461165" cy="1325564"/>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a:solidFill>
                  <a:schemeClr val="bg1"/>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C1E4B97-AE22-040D-E436-F16E60D05E31}"/>
              </a:ext>
            </a:extLst>
          </p:cNvPr>
          <p:cNvSpPr txBox="1"/>
          <p:nvPr/>
        </p:nvSpPr>
        <p:spPr>
          <a:xfrm>
            <a:off x="3140456" y="357001"/>
            <a:ext cx="6094476" cy="646331"/>
          </a:xfrm>
          <a:prstGeom prst="rect">
            <a:avLst/>
          </a:prstGeom>
          <a:noFill/>
        </p:spPr>
        <p:txBody>
          <a:bodyPr wrap="square">
            <a:spAutoFit/>
          </a:bodyPr>
          <a:lstStyle/>
          <a:p>
            <a:pPr algn="ctr"/>
            <a:r>
              <a:rPr lang="en-US" sz="3600" dirty="0"/>
              <a:t>Activity</a:t>
            </a:r>
            <a:endParaRPr lang="en-GB" sz="3600" dirty="0"/>
          </a:p>
        </p:txBody>
      </p:sp>
      <p:sp>
        <p:nvSpPr>
          <p:cNvPr id="9" name="TextBox 8">
            <a:extLst>
              <a:ext uri="{FF2B5EF4-FFF2-40B4-BE49-F238E27FC236}">
                <a16:creationId xmlns:a16="http://schemas.microsoft.com/office/drawing/2014/main" id="{D19A787A-C744-947C-1FFF-56544359BF34}"/>
              </a:ext>
            </a:extLst>
          </p:cNvPr>
          <p:cNvSpPr txBox="1"/>
          <p:nvPr/>
        </p:nvSpPr>
        <p:spPr>
          <a:xfrm>
            <a:off x="4216064" y="2090172"/>
            <a:ext cx="4388098" cy="2308324"/>
          </a:xfrm>
          <a:prstGeom prst="rect">
            <a:avLst/>
          </a:prstGeom>
          <a:noFill/>
        </p:spPr>
        <p:txBody>
          <a:bodyPr wrap="square">
            <a:spAutoFit/>
          </a:bodyPr>
          <a:lstStyle/>
          <a:p>
            <a:pPr algn="ctr"/>
            <a:r>
              <a:rPr lang="en-US" sz="2400" dirty="0">
                <a:solidFill>
                  <a:schemeClr val="bg1"/>
                </a:solidFill>
              </a:rPr>
              <a:t>Write a </a:t>
            </a:r>
            <a:r>
              <a:rPr lang="en-US" sz="2400" b="1" dirty="0">
                <a:solidFill>
                  <a:schemeClr val="bg1"/>
                </a:solidFill>
              </a:rPr>
              <a:t>formal</a:t>
            </a:r>
            <a:r>
              <a:rPr lang="en-US" sz="2400" dirty="0">
                <a:solidFill>
                  <a:schemeClr val="bg1"/>
                </a:solidFill>
              </a:rPr>
              <a:t> letter to the Mayor of London, outlining the main causes and effects of air pollution, and persuading him to implement the strongest solutions</a:t>
            </a:r>
            <a:endParaRPr lang="en-GB" sz="2400" dirty="0">
              <a:solidFill>
                <a:schemeClr val="bg1"/>
              </a:solidFill>
            </a:endParaRPr>
          </a:p>
        </p:txBody>
      </p:sp>
      <p:grpSp>
        <p:nvGrpSpPr>
          <p:cNvPr id="10" name="Group 9">
            <a:extLst>
              <a:ext uri="{FF2B5EF4-FFF2-40B4-BE49-F238E27FC236}">
                <a16:creationId xmlns:a16="http://schemas.microsoft.com/office/drawing/2014/main" id="{8543DB53-BCBE-3277-9752-FE02D29260C6}"/>
              </a:ext>
            </a:extLst>
          </p:cNvPr>
          <p:cNvGrpSpPr/>
          <p:nvPr/>
        </p:nvGrpSpPr>
        <p:grpSpPr>
          <a:xfrm>
            <a:off x="532282" y="872972"/>
            <a:ext cx="1700279" cy="1561470"/>
            <a:chOff x="3571587" y="1869977"/>
            <a:chExt cx="2333980" cy="2773807"/>
          </a:xfrm>
          <a:solidFill>
            <a:srgbClr val="3E69A4"/>
          </a:solidFill>
        </p:grpSpPr>
        <p:sp>
          <p:nvSpPr>
            <p:cNvPr id="11" name="Freeform: Shape 10">
              <a:extLst>
                <a:ext uri="{FF2B5EF4-FFF2-40B4-BE49-F238E27FC236}">
                  <a16:creationId xmlns:a16="http://schemas.microsoft.com/office/drawing/2014/main" id="{064C46D4-4F17-AD34-B3B8-0FDAEC2D9023}"/>
                </a:ext>
              </a:extLst>
            </p:cNvPr>
            <p:cNvSpPr/>
            <p:nvPr/>
          </p:nvSpPr>
          <p:spPr>
            <a:xfrm>
              <a:off x="48081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grp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FA009961-E676-A636-3224-4031BB63BD82}"/>
                </a:ext>
              </a:extLst>
            </p:cNvPr>
            <p:cNvSpPr/>
            <p:nvPr/>
          </p:nvSpPr>
          <p:spPr>
            <a:xfrm flipH="1">
              <a:off x="3571587" y="2776884"/>
              <a:ext cx="1097380" cy="1866900"/>
            </a:xfrm>
            <a:custGeom>
              <a:avLst/>
              <a:gdLst>
                <a:gd name="connsiteX0" fmla="*/ 10499 w 1097380"/>
                <a:gd name="connsiteY0" fmla="*/ 523875 h 1866900"/>
                <a:gd name="connsiteX1" fmla="*/ 20024 w 1097380"/>
                <a:gd name="connsiteY1" fmla="*/ 419100 h 1866900"/>
                <a:gd name="connsiteX2" fmla="*/ 48599 w 1097380"/>
                <a:gd name="connsiteY2" fmla="*/ 314325 h 1866900"/>
                <a:gd name="connsiteX3" fmla="*/ 58124 w 1097380"/>
                <a:gd name="connsiteY3" fmla="*/ 266700 h 1866900"/>
                <a:gd name="connsiteX4" fmla="*/ 96224 w 1097380"/>
                <a:gd name="connsiteY4" fmla="*/ 209550 h 1866900"/>
                <a:gd name="connsiteX5" fmla="*/ 124799 w 1097380"/>
                <a:gd name="connsiteY5" fmla="*/ 133350 h 1866900"/>
                <a:gd name="connsiteX6" fmla="*/ 153374 w 1097380"/>
                <a:gd name="connsiteY6" fmla="*/ 66675 h 1866900"/>
                <a:gd name="connsiteX7" fmla="*/ 229574 w 1097380"/>
                <a:gd name="connsiteY7" fmla="*/ 0 h 1866900"/>
                <a:gd name="connsiteX8" fmla="*/ 477224 w 1097380"/>
                <a:gd name="connsiteY8" fmla="*/ 38100 h 1866900"/>
                <a:gd name="connsiteX9" fmla="*/ 553424 w 1097380"/>
                <a:gd name="connsiteY9" fmla="*/ 114300 h 1866900"/>
                <a:gd name="connsiteX10" fmla="*/ 601049 w 1097380"/>
                <a:gd name="connsiteY10" fmla="*/ 152400 h 1866900"/>
                <a:gd name="connsiteX11" fmla="*/ 705824 w 1097380"/>
                <a:gd name="connsiteY11" fmla="*/ 295275 h 1866900"/>
                <a:gd name="connsiteX12" fmla="*/ 734399 w 1097380"/>
                <a:gd name="connsiteY12" fmla="*/ 352425 h 1866900"/>
                <a:gd name="connsiteX13" fmla="*/ 762974 w 1097380"/>
                <a:gd name="connsiteY13" fmla="*/ 381000 h 1866900"/>
                <a:gd name="connsiteX14" fmla="*/ 801074 w 1097380"/>
                <a:gd name="connsiteY14" fmla="*/ 476250 h 1866900"/>
                <a:gd name="connsiteX15" fmla="*/ 829649 w 1097380"/>
                <a:gd name="connsiteY15" fmla="*/ 523875 h 1866900"/>
                <a:gd name="connsiteX16" fmla="*/ 867749 w 1097380"/>
                <a:gd name="connsiteY16" fmla="*/ 600075 h 1866900"/>
                <a:gd name="connsiteX17" fmla="*/ 886799 w 1097380"/>
                <a:gd name="connsiteY17" fmla="*/ 647700 h 1866900"/>
                <a:gd name="connsiteX18" fmla="*/ 915374 w 1097380"/>
                <a:gd name="connsiteY18" fmla="*/ 695325 h 1866900"/>
                <a:gd name="connsiteX19" fmla="*/ 943949 w 1097380"/>
                <a:gd name="connsiteY19" fmla="*/ 771525 h 1866900"/>
                <a:gd name="connsiteX20" fmla="*/ 972524 w 1097380"/>
                <a:gd name="connsiteY20" fmla="*/ 828675 h 1866900"/>
                <a:gd name="connsiteX21" fmla="*/ 991574 w 1097380"/>
                <a:gd name="connsiteY21" fmla="*/ 895350 h 1866900"/>
                <a:gd name="connsiteX22" fmla="*/ 1020149 w 1097380"/>
                <a:gd name="connsiteY22" fmla="*/ 971550 h 1866900"/>
                <a:gd name="connsiteX23" fmla="*/ 1039199 w 1097380"/>
                <a:gd name="connsiteY23" fmla="*/ 1047750 h 1866900"/>
                <a:gd name="connsiteX24" fmla="*/ 1058249 w 1097380"/>
                <a:gd name="connsiteY24" fmla="*/ 1104900 h 1866900"/>
                <a:gd name="connsiteX25" fmla="*/ 1086824 w 1097380"/>
                <a:gd name="connsiteY25" fmla="*/ 1304925 h 1866900"/>
                <a:gd name="connsiteX26" fmla="*/ 1086824 w 1097380"/>
                <a:gd name="connsiteY26" fmla="*/ 1771650 h 1866900"/>
                <a:gd name="connsiteX27" fmla="*/ 962999 w 1097380"/>
                <a:gd name="connsiteY27" fmla="*/ 1847850 h 1866900"/>
                <a:gd name="connsiteX28" fmla="*/ 924899 w 1097380"/>
                <a:gd name="connsiteY28" fmla="*/ 1866900 h 1866900"/>
                <a:gd name="connsiteX29" fmla="*/ 467699 w 1097380"/>
                <a:gd name="connsiteY29" fmla="*/ 1857375 h 1866900"/>
                <a:gd name="connsiteX30" fmla="*/ 277199 w 1097380"/>
                <a:gd name="connsiteY30" fmla="*/ 1828800 h 1866900"/>
                <a:gd name="connsiteX31" fmla="*/ 239099 w 1097380"/>
                <a:gd name="connsiteY31" fmla="*/ 1819275 h 1866900"/>
                <a:gd name="connsiteX32" fmla="*/ 200999 w 1097380"/>
                <a:gd name="connsiteY32" fmla="*/ 1800225 h 1866900"/>
                <a:gd name="connsiteX33" fmla="*/ 153374 w 1097380"/>
                <a:gd name="connsiteY33" fmla="*/ 1704975 h 1866900"/>
                <a:gd name="connsiteX34" fmla="*/ 124799 w 1097380"/>
                <a:gd name="connsiteY34" fmla="*/ 1609725 h 1866900"/>
                <a:gd name="connsiteX35" fmla="*/ 105749 w 1097380"/>
                <a:gd name="connsiteY35" fmla="*/ 1495425 h 1866900"/>
                <a:gd name="connsiteX36" fmla="*/ 86699 w 1097380"/>
                <a:gd name="connsiteY36" fmla="*/ 1419225 h 1866900"/>
                <a:gd name="connsiteX37" fmla="*/ 77174 w 1097380"/>
                <a:gd name="connsiteY37" fmla="*/ 1333500 h 1866900"/>
                <a:gd name="connsiteX38" fmla="*/ 67649 w 1097380"/>
                <a:gd name="connsiteY38" fmla="*/ 1295400 h 1866900"/>
                <a:gd name="connsiteX39" fmla="*/ 48599 w 1097380"/>
                <a:gd name="connsiteY39" fmla="*/ 1133475 h 1866900"/>
                <a:gd name="connsiteX40" fmla="*/ 29549 w 1097380"/>
                <a:gd name="connsiteY40" fmla="*/ 923925 h 1866900"/>
                <a:gd name="connsiteX41" fmla="*/ 10499 w 1097380"/>
                <a:gd name="connsiteY41" fmla="*/ 542925 h 1866900"/>
                <a:gd name="connsiteX42" fmla="*/ 974 w 1097380"/>
                <a:gd name="connsiteY42" fmla="*/ 504825 h 1866900"/>
                <a:gd name="connsiteX43" fmla="*/ 974 w 1097380"/>
                <a:gd name="connsiteY43" fmla="*/ 4191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380" h="1866900">
                  <a:moveTo>
                    <a:pt x="10499" y="523875"/>
                  </a:moveTo>
                  <a:cubicBezTo>
                    <a:pt x="13674" y="488950"/>
                    <a:pt x="14555" y="453740"/>
                    <a:pt x="20024" y="419100"/>
                  </a:cubicBezTo>
                  <a:cubicBezTo>
                    <a:pt x="39922" y="293081"/>
                    <a:pt x="31403" y="383108"/>
                    <a:pt x="48599" y="314325"/>
                  </a:cubicBezTo>
                  <a:cubicBezTo>
                    <a:pt x="52526" y="298619"/>
                    <a:pt x="51425" y="281438"/>
                    <a:pt x="58124" y="266700"/>
                  </a:cubicBezTo>
                  <a:cubicBezTo>
                    <a:pt x="67598" y="245857"/>
                    <a:pt x="96224" y="209550"/>
                    <a:pt x="96224" y="209550"/>
                  </a:cubicBezTo>
                  <a:cubicBezTo>
                    <a:pt x="120382" y="88761"/>
                    <a:pt x="88009" y="219193"/>
                    <a:pt x="124799" y="133350"/>
                  </a:cubicBezTo>
                  <a:cubicBezTo>
                    <a:pt x="147226" y="81020"/>
                    <a:pt x="118208" y="108875"/>
                    <a:pt x="153374" y="66675"/>
                  </a:cubicBezTo>
                  <a:cubicBezTo>
                    <a:pt x="174849" y="40905"/>
                    <a:pt x="203841" y="20586"/>
                    <a:pt x="229574" y="0"/>
                  </a:cubicBezTo>
                  <a:cubicBezTo>
                    <a:pt x="312124" y="12700"/>
                    <a:pt x="396197" y="17843"/>
                    <a:pt x="477224" y="38100"/>
                  </a:cubicBezTo>
                  <a:cubicBezTo>
                    <a:pt x="559343" y="58630"/>
                    <a:pt x="515977" y="71503"/>
                    <a:pt x="553424" y="114300"/>
                  </a:cubicBezTo>
                  <a:cubicBezTo>
                    <a:pt x="566811" y="129600"/>
                    <a:pt x="587954" y="136849"/>
                    <a:pt x="601049" y="152400"/>
                  </a:cubicBezTo>
                  <a:cubicBezTo>
                    <a:pt x="639091" y="197574"/>
                    <a:pt x="679412" y="242452"/>
                    <a:pt x="705824" y="295275"/>
                  </a:cubicBezTo>
                  <a:cubicBezTo>
                    <a:pt x="715349" y="314325"/>
                    <a:pt x="722585" y="334704"/>
                    <a:pt x="734399" y="352425"/>
                  </a:cubicBezTo>
                  <a:cubicBezTo>
                    <a:pt x="741871" y="363633"/>
                    <a:pt x="755144" y="370039"/>
                    <a:pt x="762974" y="381000"/>
                  </a:cubicBezTo>
                  <a:cubicBezTo>
                    <a:pt x="786627" y="414114"/>
                    <a:pt x="783724" y="438081"/>
                    <a:pt x="801074" y="476250"/>
                  </a:cubicBezTo>
                  <a:cubicBezTo>
                    <a:pt x="808735" y="493104"/>
                    <a:pt x="820872" y="507575"/>
                    <a:pt x="829649" y="523875"/>
                  </a:cubicBezTo>
                  <a:cubicBezTo>
                    <a:pt x="843113" y="548879"/>
                    <a:pt x="857202" y="573708"/>
                    <a:pt x="867749" y="600075"/>
                  </a:cubicBezTo>
                  <a:cubicBezTo>
                    <a:pt x="874099" y="615950"/>
                    <a:pt x="879153" y="632407"/>
                    <a:pt x="886799" y="647700"/>
                  </a:cubicBezTo>
                  <a:cubicBezTo>
                    <a:pt x="895078" y="664259"/>
                    <a:pt x="907616" y="678516"/>
                    <a:pt x="915374" y="695325"/>
                  </a:cubicBezTo>
                  <a:cubicBezTo>
                    <a:pt x="926742" y="719955"/>
                    <a:pt x="933263" y="746591"/>
                    <a:pt x="943949" y="771525"/>
                  </a:cubicBezTo>
                  <a:cubicBezTo>
                    <a:pt x="952339" y="791101"/>
                    <a:pt x="964878" y="808796"/>
                    <a:pt x="972524" y="828675"/>
                  </a:cubicBezTo>
                  <a:cubicBezTo>
                    <a:pt x="980822" y="850249"/>
                    <a:pt x="984265" y="873422"/>
                    <a:pt x="991574" y="895350"/>
                  </a:cubicBezTo>
                  <a:cubicBezTo>
                    <a:pt x="1000152" y="921085"/>
                    <a:pt x="1012058" y="945658"/>
                    <a:pt x="1020149" y="971550"/>
                  </a:cubicBezTo>
                  <a:cubicBezTo>
                    <a:pt x="1027958" y="996540"/>
                    <a:pt x="1030920" y="1022912"/>
                    <a:pt x="1039199" y="1047750"/>
                  </a:cubicBezTo>
                  <a:cubicBezTo>
                    <a:pt x="1045549" y="1066800"/>
                    <a:pt x="1052965" y="1085527"/>
                    <a:pt x="1058249" y="1104900"/>
                  </a:cubicBezTo>
                  <a:cubicBezTo>
                    <a:pt x="1071794" y="1154566"/>
                    <a:pt x="1084803" y="1288758"/>
                    <a:pt x="1086824" y="1304925"/>
                  </a:cubicBezTo>
                  <a:cubicBezTo>
                    <a:pt x="1089456" y="1370727"/>
                    <a:pt x="1109200" y="1702284"/>
                    <a:pt x="1086824" y="1771650"/>
                  </a:cubicBezTo>
                  <a:cubicBezTo>
                    <a:pt x="1063338" y="1844457"/>
                    <a:pt x="1009975" y="1830234"/>
                    <a:pt x="962999" y="1847850"/>
                  </a:cubicBezTo>
                  <a:cubicBezTo>
                    <a:pt x="949704" y="1852836"/>
                    <a:pt x="937599" y="1860550"/>
                    <a:pt x="924899" y="1866900"/>
                  </a:cubicBezTo>
                  <a:cubicBezTo>
                    <a:pt x="772499" y="1863725"/>
                    <a:pt x="619960" y="1864626"/>
                    <a:pt x="467699" y="1857375"/>
                  </a:cubicBezTo>
                  <a:cubicBezTo>
                    <a:pt x="422577" y="1855226"/>
                    <a:pt x="333592" y="1841332"/>
                    <a:pt x="277199" y="1828800"/>
                  </a:cubicBezTo>
                  <a:cubicBezTo>
                    <a:pt x="264420" y="1825960"/>
                    <a:pt x="251356" y="1823872"/>
                    <a:pt x="239099" y="1819275"/>
                  </a:cubicBezTo>
                  <a:cubicBezTo>
                    <a:pt x="225804" y="1814289"/>
                    <a:pt x="213699" y="1806575"/>
                    <a:pt x="200999" y="1800225"/>
                  </a:cubicBezTo>
                  <a:cubicBezTo>
                    <a:pt x="177663" y="1761332"/>
                    <a:pt x="166337" y="1748184"/>
                    <a:pt x="153374" y="1704975"/>
                  </a:cubicBezTo>
                  <a:cubicBezTo>
                    <a:pt x="114739" y="1576193"/>
                    <a:pt x="177063" y="1740386"/>
                    <a:pt x="124799" y="1609725"/>
                  </a:cubicBezTo>
                  <a:cubicBezTo>
                    <a:pt x="118449" y="1571625"/>
                    <a:pt x="115117" y="1532897"/>
                    <a:pt x="105749" y="1495425"/>
                  </a:cubicBezTo>
                  <a:lnTo>
                    <a:pt x="86699" y="1419225"/>
                  </a:lnTo>
                  <a:cubicBezTo>
                    <a:pt x="83524" y="1390650"/>
                    <a:pt x="81546" y="1361917"/>
                    <a:pt x="77174" y="1333500"/>
                  </a:cubicBezTo>
                  <a:cubicBezTo>
                    <a:pt x="75183" y="1320561"/>
                    <a:pt x="70216" y="1308237"/>
                    <a:pt x="67649" y="1295400"/>
                  </a:cubicBezTo>
                  <a:cubicBezTo>
                    <a:pt x="56371" y="1239010"/>
                    <a:pt x="52587" y="1193289"/>
                    <a:pt x="48599" y="1133475"/>
                  </a:cubicBezTo>
                  <a:cubicBezTo>
                    <a:pt x="35195" y="932421"/>
                    <a:pt x="58734" y="1011479"/>
                    <a:pt x="29549" y="923925"/>
                  </a:cubicBezTo>
                  <a:cubicBezTo>
                    <a:pt x="2397" y="625256"/>
                    <a:pt x="45627" y="1122537"/>
                    <a:pt x="10499" y="542925"/>
                  </a:cubicBezTo>
                  <a:cubicBezTo>
                    <a:pt x="9707" y="529858"/>
                    <a:pt x="1978" y="517877"/>
                    <a:pt x="974" y="504825"/>
                  </a:cubicBezTo>
                  <a:cubicBezTo>
                    <a:pt x="-1218" y="476334"/>
                    <a:pt x="974" y="447675"/>
                    <a:pt x="974" y="419100"/>
                  </a:cubicBezTo>
                </a:path>
              </a:pathLst>
            </a:custGeom>
            <a:grp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Withering Tree with solid fill">
              <a:extLst>
                <a:ext uri="{FF2B5EF4-FFF2-40B4-BE49-F238E27FC236}">
                  <a16:creationId xmlns:a16="http://schemas.microsoft.com/office/drawing/2014/main" id="{A57655E0-01F4-BC55-D7E9-E1279707BF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99023">
              <a:off x="4763656" y="2578530"/>
              <a:ext cx="847775" cy="1974015"/>
            </a:xfrm>
            <a:prstGeom prst="rect">
              <a:avLst/>
            </a:prstGeom>
          </p:spPr>
        </p:pic>
        <p:pic>
          <p:nvPicPr>
            <p:cNvPr id="14" name="Graphic 13" descr="Withering Tree with solid fill">
              <a:extLst>
                <a:ext uri="{FF2B5EF4-FFF2-40B4-BE49-F238E27FC236}">
                  <a16:creationId xmlns:a16="http://schemas.microsoft.com/office/drawing/2014/main" id="{CC5003AC-E678-A13E-FE1E-90CC3E28B2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100977" flipH="1">
              <a:off x="3888707" y="2522072"/>
              <a:ext cx="847775" cy="1974015"/>
            </a:xfrm>
            <a:prstGeom prst="rect">
              <a:avLst/>
            </a:prstGeom>
          </p:spPr>
        </p:pic>
        <p:sp>
          <p:nvSpPr>
            <p:cNvPr id="15" name="Freeform: Shape 14">
              <a:extLst>
                <a:ext uri="{FF2B5EF4-FFF2-40B4-BE49-F238E27FC236}">
                  <a16:creationId xmlns:a16="http://schemas.microsoft.com/office/drawing/2014/main" id="{9AE3DF10-ED52-E7A5-F6BC-816EAC1CB534}"/>
                </a:ext>
              </a:extLst>
            </p:cNvPr>
            <p:cNvSpPr/>
            <p:nvPr/>
          </p:nvSpPr>
          <p:spPr>
            <a:xfrm>
              <a:off x="4618796" y="1939090"/>
              <a:ext cx="231535" cy="1177158"/>
            </a:xfrm>
            <a:custGeom>
              <a:avLst/>
              <a:gdLst>
                <a:gd name="connsiteX0" fmla="*/ 0 w 323850"/>
                <a:gd name="connsiteY0" fmla="*/ 24 h 1163295"/>
                <a:gd name="connsiteX1" fmla="*/ 19050 w 323850"/>
                <a:gd name="connsiteY1" fmla="*/ 152424 h 1163295"/>
                <a:gd name="connsiteX2" fmla="*/ 47625 w 323850"/>
                <a:gd name="connsiteY2" fmla="*/ 209574 h 1163295"/>
                <a:gd name="connsiteX3" fmla="*/ 66675 w 323850"/>
                <a:gd name="connsiteY3" fmla="*/ 266724 h 1163295"/>
                <a:gd name="connsiteX4" fmla="*/ 66675 w 323850"/>
                <a:gd name="connsiteY4" fmla="*/ 714399 h 1163295"/>
                <a:gd name="connsiteX5" fmla="*/ 38100 w 323850"/>
                <a:gd name="connsiteY5" fmla="*/ 828699 h 1163295"/>
                <a:gd name="connsiteX6" fmla="*/ 28575 w 323850"/>
                <a:gd name="connsiteY6" fmla="*/ 885849 h 1163295"/>
                <a:gd name="connsiteX7" fmla="*/ 19050 w 323850"/>
                <a:gd name="connsiteY7" fmla="*/ 914424 h 1163295"/>
                <a:gd name="connsiteX8" fmla="*/ 38100 w 323850"/>
                <a:gd name="connsiteY8" fmla="*/ 1057299 h 1163295"/>
                <a:gd name="connsiteX9" fmla="*/ 47625 w 323850"/>
                <a:gd name="connsiteY9" fmla="*/ 1085874 h 1163295"/>
                <a:gd name="connsiteX10" fmla="*/ 66675 w 323850"/>
                <a:gd name="connsiteY10" fmla="*/ 1123974 h 1163295"/>
                <a:gd name="connsiteX11" fmla="*/ 85725 w 323850"/>
                <a:gd name="connsiteY11" fmla="*/ 1152549 h 1163295"/>
                <a:gd name="connsiteX12" fmla="*/ 114300 w 323850"/>
                <a:gd name="connsiteY12" fmla="*/ 1162074 h 1163295"/>
                <a:gd name="connsiteX13" fmla="*/ 304800 w 323850"/>
                <a:gd name="connsiteY13" fmla="*/ 1123974 h 1163295"/>
                <a:gd name="connsiteX14" fmla="*/ 314325 w 323850"/>
                <a:gd name="connsiteY14" fmla="*/ 1095399 h 1163295"/>
                <a:gd name="connsiteX15" fmla="*/ 304800 w 323850"/>
                <a:gd name="connsiteY15" fmla="*/ 904899 h 1163295"/>
                <a:gd name="connsiteX16" fmla="*/ 285750 w 323850"/>
                <a:gd name="connsiteY16" fmla="*/ 866799 h 1163295"/>
                <a:gd name="connsiteX17" fmla="*/ 276225 w 323850"/>
                <a:gd name="connsiteY17" fmla="*/ 809649 h 1163295"/>
                <a:gd name="connsiteX18" fmla="*/ 295275 w 323850"/>
                <a:gd name="connsiteY18" fmla="*/ 57174 h 1163295"/>
                <a:gd name="connsiteX19" fmla="*/ 323850 w 323850"/>
                <a:gd name="connsiteY19" fmla="*/ 24 h 116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850" h="1163295">
                  <a:moveTo>
                    <a:pt x="0" y="24"/>
                  </a:moveTo>
                  <a:cubicBezTo>
                    <a:pt x="6350" y="50824"/>
                    <a:pt x="11065" y="101855"/>
                    <a:pt x="19050" y="152424"/>
                  </a:cubicBezTo>
                  <a:cubicBezTo>
                    <a:pt x="25430" y="192833"/>
                    <a:pt x="30719" y="171535"/>
                    <a:pt x="47625" y="209574"/>
                  </a:cubicBezTo>
                  <a:cubicBezTo>
                    <a:pt x="55780" y="227924"/>
                    <a:pt x="60325" y="247674"/>
                    <a:pt x="66675" y="266724"/>
                  </a:cubicBezTo>
                  <a:cubicBezTo>
                    <a:pt x="90528" y="457551"/>
                    <a:pt x="81866" y="357413"/>
                    <a:pt x="66675" y="714399"/>
                  </a:cubicBezTo>
                  <a:cubicBezTo>
                    <a:pt x="63525" y="788415"/>
                    <a:pt x="64084" y="776730"/>
                    <a:pt x="38100" y="828699"/>
                  </a:cubicBezTo>
                  <a:cubicBezTo>
                    <a:pt x="34925" y="847749"/>
                    <a:pt x="32765" y="866996"/>
                    <a:pt x="28575" y="885849"/>
                  </a:cubicBezTo>
                  <a:cubicBezTo>
                    <a:pt x="26397" y="895650"/>
                    <a:pt x="19050" y="904384"/>
                    <a:pt x="19050" y="914424"/>
                  </a:cubicBezTo>
                  <a:cubicBezTo>
                    <a:pt x="19050" y="970600"/>
                    <a:pt x="24068" y="1008185"/>
                    <a:pt x="38100" y="1057299"/>
                  </a:cubicBezTo>
                  <a:cubicBezTo>
                    <a:pt x="40858" y="1066953"/>
                    <a:pt x="43670" y="1076646"/>
                    <a:pt x="47625" y="1085874"/>
                  </a:cubicBezTo>
                  <a:cubicBezTo>
                    <a:pt x="53218" y="1098925"/>
                    <a:pt x="59630" y="1111646"/>
                    <a:pt x="66675" y="1123974"/>
                  </a:cubicBezTo>
                  <a:cubicBezTo>
                    <a:pt x="72355" y="1133913"/>
                    <a:pt x="76786" y="1145398"/>
                    <a:pt x="85725" y="1152549"/>
                  </a:cubicBezTo>
                  <a:cubicBezTo>
                    <a:pt x="93565" y="1158821"/>
                    <a:pt x="104775" y="1158899"/>
                    <a:pt x="114300" y="1162074"/>
                  </a:cubicBezTo>
                  <a:cubicBezTo>
                    <a:pt x="182569" y="1157807"/>
                    <a:pt x="257162" y="1181140"/>
                    <a:pt x="304800" y="1123974"/>
                  </a:cubicBezTo>
                  <a:cubicBezTo>
                    <a:pt x="311228" y="1116261"/>
                    <a:pt x="311150" y="1104924"/>
                    <a:pt x="314325" y="1095399"/>
                  </a:cubicBezTo>
                  <a:cubicBezTo>
                    <a:pt x="311150" y="1031899"/>
                    <a:pt x="312686" y="967987"/>
                    <a:pt x="304800" y="904899"/>
                  </a:cubicBezTo>
                  <a:cubicBezTo>
                    <a:pt x="303039" y="890810"/>
                    <a:pt x="289830" y="880399"/>
                    <a:pt x="285750" y="866799"/>
                  </a:cubicBezTo>
                  <a:cubicBezTo>
                    <a:pt x="280201" y="848301"/>
                    <a:pt x="279400" y="828699"/>
                    <a:pt x="276225" y="809649"/>
                  </a:cubicBezTo>
                  <a:cubicBezTo>
                    <a:pt x="282575" y="558824"/>
                    <a:pt x="283481" y="307802"/>
                    <a:pt x="295275" y="57174"/>
                  </a:cubicBezTo>
                  <a:cubicBezTo>
                    <a:pt x="298106" y="-2988"/>
                    <a:pt x="296968" y="24"/>
                    <a:pt x="323850" y="2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89F6CF9C-9995-B645-0080-25112B57319E}"/>
                </a:ext>
              </a:extLst>
            </p:cNvPr>
            <p:cNvSpPr/>
            <p:nvPr/>
          </p:nvSpPr>
          <p:spPr>
            <a:xfrm>
              <a:off x="4629319" y="1869977"/>
              <a:ext cx="189391" cy="13822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7" name="Picture 16" descr="A picture containing clipart, vector graphics&#10;&#10;Description automatically generated">
            <a:extLst>
              <a:ext uri="{FF2B5EF4-FFF2-40B4-BE49-F238E27FC236}">
                <a16:creationId xmlns:a16="http://schemas.microsoft.com/office/drawing/2014/main" id="{2310DD7F-E051-FB76-9D87-FC91A77330E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1326" y="4755467"/>
            <a:ext cx="1645955" cy="1856574"/>
          </a:xfrm>
          <a:prstGeom prst="rect">
            <a:avLst/>
          </a:prstGeom>
        </p:spPr>
      </p:pic>
      <p:pic>
        <p:nvPicPr>
          <p:cNvPr id="18" name="Picture 17">
            <a:extLst>
              <a:ext uri="{FF2B5EF4-FFF2-40B4-BE49-F238E27FC236}">
                <a16:creationId xmlns:a16="http://schemas.microsoft.com/office/drawing/2014/main" id="{583A16E7-2BB6-25EF-2E39-47A1546B6A15}"/>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5001" t="14358" r="17872" b="27640"/>
          <a:stretch/>
        </p:blipFill>
        <p:spPr>
          <a:xfrm>
            <a:off x="9013872" y="325542"/>
            <a:ext cx="2245766" cy="1501919"/>
          </a:xfrm>
          <a:prstGeom prst="rect">
            <a:avLst/>
          </a:prstGeom>
        </p:spPr>
      </p:pic>
      <p:pic>
        <p:nvPicPr>
          <p:cNvPr id="19" name="Picture 18" descr="Icon&#10;&#10;Description automatically generated">
            <a:extLst>
              <a:ext uri="{FF2B5EF4-FFF2-40B4-BE49-F238E27FC236}">
                <a16:creationId xmlns:a16="http://schemas.microsoft.com/office/drawing/2014/main" id="{0B9AE3EE-45B1-F413-234D-E00DCCC1472C}"/>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8027" b="89967" l="9866" r="89967">
                        <a14:foregroundMark x1="25585" y1="58361" x2="28094" y2="61873"/>
                        <a14:foregroundMark x1="27258" y1="61204" x2="24749" y2="57692"/>
                        <a14:foregroundMark x1="27759" y1="59532" x2="25920" y2="60201"/>
                        <a14:foregroundMark x1="26087" y1="60201" x2="26087" y2="60201"/>
                        <a14:foregroundMark x1="23411" y1="59197" x2="19565" y2="58027"/>
                        <a14:foregroundMark x1="21906" y1="58361" x2="29431" y2="67559"/>
                        <a14:foregroundMark x1="29431" y1="67559" x2="28595" y2="56522"/>
                        <a14:foregroundMark x1="28595" y1="56522" x2="18395" y2="56355"/>
                        <a14:foregroundMark x1="18395" y1="56355" x2="18395" y2="56355"/>
                        <a14:foregroundMark x1="75585" y1="54849" x2="66388" y2="58863"/>
                        <a14:foregroundMark x1="66388" y1="58863" x2="74247" y2="66388"/>
                        <a14:foregroundMark x1="74247" y1="66388" x2="83445" y2="62040"/>
                        <a14:foregroundMark x1="83445" y1="62040" x2="76254" y2="54849"/>
                        <a14:foregroundMark x1="76254" y1="54849" x2="73746" y2="55686"/>
                        <a14:foregroundMark x1="74916" y1="56689" x2="73913" y2="55686"/>
                        <a14:foregroundMark x1="74080" y1="56020" x2="82107" y2="62375"/>
                        <a14:foregroundMark x1="82107" y1="62375" x2="75084" y2="53679"/>
                        <a14:foregroundMark x1="75084" y1="53679" x2="72408" y2="55853"/>
                        <a14:foregroundMark x1="24247" y1="74080" x2="24247" y2="74080"/>
                        <a14:foregroundMark x1="20234" y1="70569" x2="19900" y2="71070"/>
                        <a14:foregroundMark x1="19900" y1="71739" x2="19398" y2="72575"/>
                        <a14:foregroundMark x1="19900" y1="71237" x2="18060" y2="69900"/>
                        <a14:foregroundMark x1="18395" y1="69900" x2="17057" y2="70234"/>
                        <a14:foregroundMark x1="22742" y1="72575" x2="18729" y2="72575"/>
                        <a14:foregroundMark x1="18896" y1="73411" x2="18729" y2="74080"/>
                        <a14:foregroundMark x1="79766" y1="72408" x2="76923" y2="71070"/>
                        <a14:foregroundMark x1="78595" y1="72241" x2="80100" y2="72575"/>
                        <a14:foregroundMark x1="28763" y1="11037" x2="28261" y2="10870"/>
                        <a14:foregroundMark x1="28261" y1="10201" x2="37793" y2="11204"/>
                        <a14:foregroundMark x1="37793" y1="11204" x2="30100" y2="10201"/>
                        <a14:foregroundMark x1="39632" y1="10201" x2="29264" y2="10368"/>
                        <a14:foregroundMark x1="29264" y1="10368" x2="38127" y2="10368"/>
                        <a14:foregroundMark x1="38963" y1="12207" x2="28428" y2="8027"/>
                        <a14:foregroundMark x1="28428" y1="8027" x2="37458" y2="11371"/>
                        <a14:foregroundMark x1="37458" y1="11371" x2="37625" y2="11371"/>
                      </a14:backgroundRemoval>
                    </a14:imgEffect>
                  </a14:imgLayer>
                </a14:imgProps>
              </a:ext>
              <a:ext uri="{28A0092B-C50C-407E-A947-70E740481C1C}">
                <a14:useLocalDpi xmlns:a14="http://schemas.microsoft.com/office/drawing/2010/main" val="0"/>
              </a:ext>
            </a:extLst>
          </a:blip>
          <a:stretch>
            <a:fillRect/>
          </a:stretch>
        </p:blipFill>
        <p:spPr>
          <a:xfrm>
            <a:off x="831577" y="2845983"/>
            <a:ext cx="2246321" cy="2246321"/>
          </a:xfrm>
          <a:prstGeom prst="rect">
            <a:avLst/>
          </a:prstGeom>
        </p:spPr>
      </p:pic>
      <p:grpSp>
        <p:nvGrpSpPr>
          <p:cNvPr id="20" name="Group 19">
            <a:extLst>
              <a:ext uri="{FF2B5EF4-FFF2-40B4-BE49-F238E27FC236}">
                <a16:creationId xmlns:a16="http://schemas.microsoft.com/office/drawing/2014/main" id="{56E21D57-BBAE-7B6C-3CC4-080CDAF4CE62}"/>
              </a:ext>
            </a:extLst>
          </p:cNvPr>
          <p:cNvGrpSpPr/>
          <p:nvPr/>
        </p:nvGrpSpPr>
        <p:grpSpPr>
          <a:xfrm flipH="1">
            <a:off x="10359431" y="3966622"/>
            <a:ext cx="1495315" cy="2052899"/>
            <a:chOff x="2030658" y="1258350"/>
            <a:chExt cx="1761166" cy="2718031"/>
          </a:xfrm>
        </p:grpSpPr>
        <p:sp>
          <p:nvSpPr>
            <p:cNvPr id="21" name="Cylinder 20">
              <a:extLst>
                <a:ext uri="{FF2B5EF4-FFF2-40B4-BE49-F238E27FC236}">
                  <a16:creationId xmlns:a16="http://schemas.microsoft.com/office/drawing/2014/main" id="{BFFD755C-057B-9A69-E68E-2F7005E8788D}"/>
                </a:ext>
              </a:extLst>
            </p:cNvPr>
            <p:cNvSpPr/>
            <p:nvPr/>
          </p:nvSpPr>
          <p:spPr>
            <a:xfrm>
              <a:off x="2094101" y="1510017"/>
              <a:ext cx="654341" cy="2466364"/>
            </a:xfrm>
            <a:prstGeom prst="can">
              <a:avLst/>
            </a:prstGeom>
            <a:noFill/>
            <a:ln>
              <a:solidFill>
                <a:srgbClr val="000000">
                  <a:alpha val="4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Magnetic Disk 21">
              <a:extLst>
                <a:ext uri="{FF2B5EF4-FFF2-40B4-BE49-F238E27FC236}">
                  <a16:creationId xmlns:a16="http://schemas.microsoft.com/office/drawing/2014/main" id="{B86F19DA-811B-94B5-ADB2-C444D8C04C30}"/>
                </a:ext>
              </a:extLst>
            </p:cNvPr>
            <p:cNvSpPr/>
            <p:nvPr/>
          </p:nvSpPr>
          <p:spPr>
            <a:xfrm>
              <a:off x="2032233" y="1258350"/>
              <a:ext cx="778078" cy="440420"/>
            </a:xfrm>
            <a:prstGeom prst="flowChartMagneticDisk">
              <a:avLst/>
            </a:prstGeom>
            <a:solidFill>
              <a:srgbClr val="3E69A4"/>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23" name="Oval 22">
              <a:extLst>
                <a:ext uri="{FF2B5EF4-FFF2-40B4-BE49-F238E27FC236}">
                  <a16:creationId xmlns:a16="http://schemas.microsoft.com/office/drawing/2014/main" id="{146212D8-711B-F5C6-B23D-56E5F81AE3DA}"/>
                </a:ext>
              </a:extLst>
            </p:cNvPr>
            <p:cNvSpPr/>
            <p:nvPr/>
          </p:nvSpPr>
          <p:spPr>
            <a:xfrm>
              <a:off x="2094102" y="3775045"/>
              <a:ext cx="651195" cy="201336"/>
            </a:xfrm>
            <a:prstGeom prst="ellipse">
              <a:avLst/>
            </a:prstGeom>
            <a:solidFill>
              <a:srgbClr val="D0CECE">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Magnetic Disk 23">
              <a:extLst>
                <a:ext uri="{FF2B5EF4-FFF2-40B4-BE49-F238E27FC236}">
                  <a16:creationId xmlns:a16="http://schemas.microsoft.com/office/drawing/2014/main" id="{FA0FA45C-0B8B-804F-7318-CD871755A4AC}"/>
                </a:ext>
              </a:extLst>
            </p:cNvPr>
            <p:cNvSpPr/>
            <p:nvPr/>
          </p:nvSpPr>
          <p:spPr>
            <a:xfrm>
              <a:off x="2030658" y="2302778"/>
              <a:ext cx="778078" cy="516621"/>
            </a:xfrm>
            <a:prstGeom prst="flowChartMagneticDisk">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B2C2E29-22E4-A6F6-3C20-CDF54D4D367F}"/>
                </a:ext>
              </a:extLst>
            </p:cNvPr>
            <p:cNvSpPr/>
            <p:nvPr/>
          </p:nvSpPr>
          <p:spPr>
            <a:xfrm>
              <a:off x="2030658" y="2269221"/>
              <a:ext cx="778078" cy="201336"/>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hord 25">
              <a:extLst>
                <a:ext uri="{FF2B5EF4-FFF2-40B4-BE49-F238E27FC236}">
                  <a16:creationId xmlns:a16="http://schemas.microsoft.com/office/drawing/2014/main" id="{F2AB8AF2-F250-AFB8-E4E9-2F793F402971}"/>
                </a:ext>
              </a:extLst>
            </p:cNvPr>
            <p:cNvSpPr/>
            <p:nvPr/>
          </p:nvSpPr>
          <p:spPr>
            <a:xfrm>
              <a:off x="2695200" y="2317557"/>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hord 26">
              <a:extLst>
                <a:ext uri="{FF2B5EF4-FFF2-40B4-BE49-F238E27FC236}">
                  <a16:creationId xmlns:a16="http://schemas.microsoft.com/office/drawing/2014/main" id="{135D3AD5-C3F7-3BE0-8C41-59A4A89516CD}"/>
                </a:ext>
              </a:extLst>
            </p:cNvPr>
            <p:cNvSpPr/>
            <p:nvPr/>
          </p:nvSpPr>
          <p:spPr>
            <a:xfrm flipH="1">
              <a:off x="2030658" y="2325946"/>
              <a:ext cx="113536" cy="104664"/>
            </a:xfrm>
            <a:prstGeom prst="chord">
              <a:avLst>
                <a:gd name="adj1" fmla="val 16300829"/>
                <a:gd name="adj2" fmla="val 525929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be 27">
              <a:extLst>
                <a:ext uri="{FF2B5EF4-FFF2-40B4-BE49-F238E27FC236}">
                  <a16:creationId xmlns:a16="http://schemas.microsoft.com/office/drawing/2014/main" id="{9F1D9D11-8D4B-DD98-46FE-06E7D74DF301}"/>
                </a:ext>
              </a:extLst>
            </p:cNvPr>
            <p:cNvSpPr/>
            <p:nvPr/>
          </p:nvSpPr>
          <p:spPr>
            <a:xfrm>
              <a:off x="2785774" y="2430610"/>
              <a:ext cx="1006050" cy="280402"/>
            </a:xfrm>
            <a:prstGeom prst="cube">
              <a:avLst>
                <a:gd name="adj" fmla="val 7336"/>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Graphic 28" descr="Cloud with solid fill">
            <a:extLst>
              <a:ext uri="{FF2B5EF4-FFF2-40B4-BE49-F238E27FC236}">
                <a16:creationId xmlns:a16="http://schemas.microsoft.com/office/drawing/2014/main" id="{A94405B3-DB00-D94D-EEB5-EB7DB958DF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3723" y="4424884"/>
            <a:ext cx="2241478" cy="2241478"/>
          </a:xfrm>
          <a:prstGeom prst="rect">
            <a:avLst/>
          </a:prstGeom>
        </p:spPr>
      </p:pic>
      <p:sp>
        <p:nvSpPr>
          <p:cNvPr id="30" name="TextBox 29">
            <a:extLst>
              <a:ext uri="{FF2B5EF4-FFF2-40B4-BE49-F238E27FC236}">
                <a16:creationId xmlns:a16="http://schemas.microsoft.com/office/drawing/2014/main" id="{D3CBD337-55F6-2AD1-052A-46116B2857FC}"/>
              </a:ext>
            </a:extLst>
          </p:cNvPr>
          <p:cNvSpPr txBox="1"/>
          <p:nvPr/>
        </p:nvSpPr>
        <p:spPr>
          <a:xfrm>
            <a:off x="2731325" y="5367647"/>
            <a:ext cx="926275" cy="461665"/>
          </a:xfrm>
          <a:prstGeom prst="rect">
            <a:avLst/>
          </a:prstGeom>
          <a:noFill/>
        </p:spPr>
        <p:txBody>
          <a:bodyPr wrap="square" rtlCol="0">
            <a:spAutoFit/>
          </a:bodyPr>
          <a:lstStyle/>
          <a:p>
            <a:pPr marL="0" indent="0">
              <a:buNone/>
            </a:pPr>
            <a:r>
              <a:rPr lang="en-GB" sz="2400" dirty="0">
                <a:solidFill>
                  <a:schemeClr val="bg1"/>
                </a:solidFill>
                <a:latin typeface="Arial"/>
                <a:cs typeface="Arial"/>
              </a:rPr>
              <a:t>NO</a:t>
            </a:r>
            <a:r>
              <a:rPr lang="en-GB" sz="1600" dirty="0">
                <a:solidFill>
                  <a:schemeClr val="bg1"/>
                </a:solidFill>
                <a:latin typeface="Arial"/>
                <a:cs typeface="Arial"/>
              </a:rPr>
              <a:t>2</a:t>
            </a:r>
            <a:endParaRPr lang="en-GB" sz="1050" dirty="0">
              <a:solidFill>
                <a:schemeClr val="bg1"/>
              </a:solidFill>
              <a:latin typeface="Arial" panose="020B0604020202020204" pitchFamily="34" charset="0"/>
              <a:cs typeface="Arial" panose="020B0604020202020204" pitchFamily="34" charset="0"/>
            </a:endParaRPr>
          </a:p>
        </p:txBody>
      </p:sp>
      <p:pic>
        <p:nvPicPr>
          <p:cNvPr id="31" name="Picture 30" descr="Icon&#10;&#10;Description automatically generated">
            <a:extLst>
              <a:ext uri="{FF2B5EF4-FFF2-40B4-BE49-F238E27FC236}">
                <a16:creationId xmlns:a16="http://schemas.microsoft.com/office/drawing/2014/main" id="{A5B0A69B-4C1F-CD0E-2F9A-1800A3E6F70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54542" y="207355"/>
            <a:ext cx="1413491" cy="1668588"/>
          </a:xfrm>
          <a:prstGeom prst="rect">
            <a:avLst/>
          </a:prstGeom>
        </p:spPr>
      </p:pic>
      <p:pic>
        <p:nvPicPr>
          <p:cNvPr id="32" name="Picture 31" descr="Icon&#10;&#10;Description automatically generated">
            <a:extLst>
              <a:ext uri="{FF2B5EF4-FFF2-40B4-BE49-F238E27FC236}">
                <a16:creationId xmlns:a16="http://schemas.microsoft.com/office/drawing/2014/main" id="{D1747CE4-3178-8CE2-E346-CE73CA83A9BF}"/>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21270" y="1791122"/>
            <a:ext cx="2193930" cy="1958995"/>
          </a:xfrm>
          <a:prstGeom prst="rect">
            <a:avLst/>
          </a:prstGeom>
        </p:spPr>
      </p:pic>
    </p:spTree>
    <p:extLst>
      <p:ext uri="{BB962C8B-B14F-4D97-AF65-F5344CB8AC3E}">
        <p14:creationId xmlns:p14="http://schemas.microsoft.com/office/powerpoint/2010/main" val="4593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oud with solid fill">
            <a:extLst>
              <a:ext uri="{FF2B5EF4-FFF2-40B4-BE49-F238E27FC236}">
                <a16:creationId xmlns:a16="http://schemas.microsoft.com/office/drawing/2014/main" id="{55A6319C-4F1B-2B2C-2BA9-530D0690A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25" y="64008"/>
            <a:ext cx="2241478" cy="2241478"/>
          </a:xfrm>
          <a:prstGeom prst="rect">
            <a:avLst/>
          </a:prstGeom>
        </p:spPr>
      </p:pic>
      <p:sp>
        <p:nvSpPr>
          <p:cNvPr id="22" name="Content Placeholder 2">
            <a:extLst>
              <a:ext uri="{FF2B5EF4-FFF2-40B4-BE49-F238E27FC236}">
                <a16:creationId xmlns:a16="http://schemas.microsoft.com/office/drawing/2014/main" id="{801D47FE-16E6-ADC1-77DF-1BA03546940C}"/>
              </a:ext>
            </a:extLst>
          </p:cNvPr>
          <p:cNvSpPr txBox="1">
            <a:spLocks/>
          </p:cNvSpPr>
          <p:nvPr/>
        </p:nvSpPr>
        <p:spPr>
          <a:xfrm>
            <a:off x="5680970" y="1570420"/>
            <a:ext cx="3421107" cy="487861"/>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400">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2C05C0FF-6517-8DA8-A4EC-20CC032B9C2C}"/>
              </a:ext>
            </a:extLst>
          </p:cNvPr>
          <p:cNvSpPr>
            <a:spLocks noGrp="1"/>
          </p:cNvSpPr>
          <p:nvPr>
            <p:ph type="title"/>
          </p:nvPr>
        </p:nvSpPr>
        <p:spPr>
          <a:xfrm>
            <a:off x="2872247" y="2773328"/>
            <a:ext cx="7574693" cy="1325563"/>
          </a:xfrm>
        </p:spPr>
        <p:txBody>
          <a:bodyPr>
            <a:normAutofit/>
          </a:bodyPr>
          <a:lstStyle/>
          <a:p>
            <a:r>
              <a:rPr lang="en-GB" sz="4000" dirty="0">
                <a:latin typeface="Arial" panose="020B0604020202020204" pitchFamily="34" charset="0"/>
                <a:cs typeface="Arial" panose="020B0604020202020204" pitchFamily="34" charset="0"/>
              </a:rPr>
              <a:t>What gases are in the air in Lewisham?</a:t>
            </a:r>
          </a:p>
        </p:txBody>
      </p:sp>
      <p:sp>
        <p:nvSpPr>
          <p:cNvPr id="7" name="Content Placeholder 2">
            <a:extLst>
              <a:ext uri="{FF2B5EF4-FFF2-40B4-BE49-F238E27FC236}">
                <a16:creationId xmlns:a16="http://schemas.microsoft.com/office/drawing/2014/main" id="{C60FC246-A279-2345-B486-95A3FDAE6965}"/>
              </a:ext>
            </a:extLst>
          </p:cNvPr>
          <p:cNvSpPr txBox="1">
            <a:spLocks/>
          </p:cNvSpPr>
          <p:nvPr/>
        </p:nvSpPr>
        <p:spPr>
          <a:xfrm>
            <a:off x="1190574" y="846188"/>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O</a:t>
            </a:r>
            <a:r>
              <a:rPr lang="en-GB">
                <a:solidFill>
                  <a:schemeClr val="bg1"/>
                </a:solidFill>
                <a:latin typeface="Arial" panose="020B0604020202020204" pitchFamily="34" charset="0"/>
                <a:cs typeface="Arial" panose="020B0604020202020204" pitchFamily="34" charset="0"/>
              </a:rPr>
              <a:t>2</a:t>
            </a:r>
            <a:endParaRPr lang="en-GB" sz="5400">
              <a:solidFill>
                <a:schemeClr val="bg1"/>
              </a:solidFill>
              <a:latin typeface="Arial" panose="020B0604020202020204" pitchFamily="34" charset="0"/>
              <a:cs typeface="Arial" panose="020B0604020202020204" pitchFamily="34" charset="0"/>
            </a:endParaRPr>
          </a:p>
        </p:txBody>
      </p:sp>
      <p:pic>
        <p:nvPicPr>
          <p:cNvPr id="4" name="Graphic 3" descr="Cloud with solid fill">
            <a:extLst>
              <a:ext uri="{FF2B5EF4-FFF2-40B4-BE49-F238E27FC236}">
                <a16:creationId xmlns:a16="http://schemas.microsoft.com/office/drawing/2014/main" id="{635436C5-FAC1-BC7C-7202-73BB0DFFC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71" y="2281076"/>
            <a:ext cx="2241478" cy="2241478"/>
          </a:xfrm>
          <a:prstGeom prst="rect">
            <a:avLst/>
          </a:prstGeom>
        </p:spPr>
      </p:pic>
      <p:sp>
        <p:nvSpPr>
          <p:cNvPr id="5" name="Content Placeholder 2">
            <a:extLst>
              <a:ext uri="{FF2B5EF4-FFF2-40B4-BE49-F238E27FC236}">
                <a16:creationId xmlns:a16="http://schemas.microsoft.com/office/drawing/2014/main" id="{57D65845-7EEF-1A9A-6CC8-36F58963DC44}"/>
              </a:ext>
            </a:extLst>
          </p:cNvPr>
          <p:cNvSpPr txBox="1">
            <a:spLocks/>
          </p:cNvSpPr>
          <p:nvPr/>
        </p:nvSpPr>
        <p:spPr>
          <a:xfrm>
            <a:off x="901858" y="3107832"/>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N</a:t>
            </a:r>
          </a:p>
        </p:txBody>
      </p:sp>
      <p:grpSp>
        <p:nvGrpSpPr>
          <p:cNvPr id="10" name="Group 9">
            <a:extLst>
              <a:ext uri="{FF2B5EF4-FFF2-40B4-BE49-F238E27FC236}">
                <a16:creationId xmlns:a16="http://schemas.microsoft.com/office/drawing/2014/main" id="{5A478BF7-2FE2-42CA-6693-F21354D3A8C9}"/>
              </a:ext>
            </a:extLst>
          </p:cNvPr>
          <p:cNvGrpSpPr/>
          <p:nvPr/>
        </p:nvGrpSpPr>
        <p:grpSpPr>
          <a:xfrm>
            <a:off x="2400693" y="1040832"/>
            <a:ext cx="3828110" cy="2241478"/>
            <a:chOff x="2515598" y="1040832"/>
            <a:chExt cx="3828110" cy="2241478"/>
          </a:xfrm>
        </p:grpSpPr>
        <p:pic>
          <p:nvPicPr>
            <p:cNvPr id="6" name="Graphic 5" descr="Cloud with solid fill">
              <a:extLst>
                <a:ext uri="{FF2B5EF4-FFF2-40B4-BE49-F238E27FC236}">
                  <a16:creationId xmlns:a16="http://schemas.microsoft.com/office/drawing/2014/main" id="{A6786609-2218-234D-BEC0-5EE92D8461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8" name="Content Placeholder 2">
              <a:extLst>
                <a:ext uri="{FF2B5EF4-FFF2-40B4-BE49-F238E27FC236}">
                  <a16:creationId xmlns:a16="http://schemas.microsoft.com/office/drawing/2014/main" id="{A1F86A70-26CE-96FE-5B92-8D841C50D54C}"/>
                </a:ext>
              </a:extLst>
            </p:cNvPr>
            <p:cNvSpPr txBox="1">
              <a:spLocks/>
            </p:cNvSpPr>
            <p:nvPr/>
          </p:nvSpPr>
          <p:spPr>
            <a:xfrm>
              <a:off x="3351127" y="1846879"/>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I</a:t>
              </a:r>
            </a:p>
          </p:txBody>
        </p:sp>
      </p:grpSp>
      <p:pic>
        <p:nvPicPr>
          <p:cNvPr id="25" name="Graphic 24" descr="Cloud with solid fill">
            <a:extLst>
              <a:ext uri="{FF2B5EF4-FFF2-40B4-BE49-F238E27FC236}">
                <a16:creationId xmlns:a16="http://schemas.microsoft.com/office/drawing/2014/main" id="{EC99EB7A-8404-FECA-1BB6-2A133F5C8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56" y="4352677"/>
            <a:ext cx="2241478" cy="2241478"/>
          </a:xfrm>
          <a:prstGeom prst="rect">
            <a:avLst/>
          </a:prstGeom>
        </p:spPr>
      </p:pic>
      <p:sp>
        <p:nvSpPr>
          <p:cNvPr id="28" name="Content Placeholder 2">
            <a:extLst>
              <a:ext uri="{FF2B5EF4-FFF2-40B4-BE49-F238E27FC236}">
                <a16:creationId xmlns:a16="http://schemas.microsoft.com/office/drawing/2014/main" id="{9B14DDD7-6E41-996B-06E4-3FCBFF15ACCA}"/>
              </a:ext>
            </a:extLst>
          </p:cNvPr>
          <p:cNvSpPr txBox="1">
            <a:spLocks/>
          </p:cNvSpPr>
          <p:nvPr/>
        </p:nvSpPr>
        <p:spPr>
          <a:xfrm>
            <a:off x="918976" y="5224806"/>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CH</a:t>
            </a:r>
            <a:r>
              <a:rPr lang="en-GB">
                <a:solidFill>
                  <a:schemeClr val="bg1"/>
                </a:solidFill>
                <a:latin typeface="Arial" panose="020B0604020202020204" pitchFamily="34" charset="0"/>
                <a:cs typeface="Arial" panose="020B0604020202020204" pitchFamily="34" charset="0"/>
              </a:rPr>
              <a:t>4</a:t>
            </a:r>
            <a:endParaRPr lang="en-GB" sz="5400">
              <a:solidFill>
                <a:schemeClr val="bg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D594A579-B2B3-0FE2-34BD-B499A91982EA}"/>
              </a:ext>
            </a:extLst>
          </p:cNvPr>
          <p:cNvGrpSpPr/>
          <p:nvPr/>
        </p:nvGrpSpPr>
        <p:grpSpPr>
          <a:xfrm>
            <a:off x="3894454" y="-338026"/>
            <a:ext cx="3592252" cy="2241478"/>
            <a:chOff x="2515598" y="1040832"/>
            <a:chExt cx="3592252" cy="2241478"/>
          </a:xfrm>
        </p:grpSpPr>
        <p:pic>
          <p:nvPicPr>
            <p:cNvPr id="21" name="Graphic 20" descr="Cloud with solid fill">
              <a:extLst>
                <a:ext uri="{FF2B5EF4-FFF2-40B4-BE49-F238E27FC236}">
                  <a16:creationId xmlns:a16="http://schemas.microsoft.com/office/drawing/2014/main" id="{87469256-DCA5-64A2-2EEB-7A11D3BD57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26" name="Content Placeholder 2">
              <a:extLst>
                <a:ext uri="{FF2B5EF4-FFF2-40B4-BE49-F238E27FC236}">
                  <a16:creationId xmlns:a16="http://schemas.microsoft.com/office/drawing/2014/main" id="{7923414A-8876-3A4C-06F6-B3D83CDBBB16}"/>
                </a:ext>
              </a:extLst>
            </p:cNvPr>
            <p:cNvSpPr txBox="1">
              <a:spLocks/>
            </p:cNvSpPr>
            <p:nvPr/>
          </p:nvSpPr>
          <p:spPr>
            <a:xfrm>
              <a:off x="3115269" y="184687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Kr</a:t>
              </a:r>
              <a:endParaRPr lang="en-GB" sz="540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8363A334-C4E7-CAC1-F34E-1D87512F3C7C}"/>
              </a:ext>
            </a:extLst>
          </p:cNvPr>
          <p:cNvGrpSpPr/>
          <p:nvPr/>
        </p:nvGrpSpPr>
        <p:grpSpPr>
          <a:xfrm>
            <a:off x="5001170" y="1312975"/>
            <a:ext cx="3471300" cy="2241478"/>
            <a:chOff x="2515598" y="1040832"/>
            <a:chExt cx="3471300" cy="2241478"/>
          </a:xfrm>
        </p:grpSpPr>
        <p:pic>
          <p:nvPicPr>
            <p:cNvPr id="30" name="Graphic 29" descr="Cloud with solid fill">
              <a:extLst>
                <a:ext uri="{FF2B5EF4-FFF2-40B4-BE49-F238E27FC236}">
                  <a16:creationId xmlns:a16="http://schemas.microsoft.com/office/drawing/2014/main" id="{92196E17-801F-94A5-70CF-EB5F25367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1" name="Content Placeholder 2">
              <a:extLst>
                <a:ext uri="{FF2B5EF4-FFF2-40B4-BE49-F238E27FC236}">
                  <a16:creationId xmlns:a16="http://schemas.microsoft.com/office/drawing/2014/main" id="{976EE75A-316A-E0A0-9A40-31D2354ADA82}"/>
                </a:ext>
              </a:extLst>
            </p:cNvPr>
            <p:cNvSpPr txBox="1">
              <a:spLocks/>
            </p:cNvSpPr>
            <p:nvPr/>
          </p:nvSpPr>
          <p:spPr>
            <a:xfrm>
              <a:off x="2994317"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endParaRPr lang="en-GB" sz="540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AAC8AF47-498F-7424-9224-2EBB55EF6B3F}"/>
              </a:ext>
            </a:extLst>
          </p:cNvPr>
          <p:cNvGrpSpPr/>
          <p:nvPr/>
        </p:nvGrpSpPr>
        <p:grpSpPr>
          <a:xfrm>
            <a:off x="6156263" y="194164"/>
            <a:ext cx="3447110" cy="2241478"/>
            <a:chOff x="2515598" y="1040832"/>
            <a:chExt cx="3447110" cy="2241478"/>
          </a:xfrm>
        </p:grpSpPr>
        <p:pic>
          <p:nvPicPr>
            <p:cNvPr id="33" name="Graphic 32" descr="Cloud with solid fill">
              <a:extLst>
                <a:ext uri="{FF2B5EF4-FFF2-40B4-BE49-F238E27FC236}">
                  <a16:creationId xmlns:a16="http://schemas.microsoft.com/office/drawing/2014/main" id="{7DBD71A3-77C3-EC5E-78B8-64ABD80B3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4" name="Content Placeholder 2">
              <a:extLst>
                <a:ext uri="{FF2B5EF4-FFF2-40B4-BE49-F238E27FC236}">
                  <a16:creationId xmlns:a16="http://schemas.microsoft.com/office/drawing/2014/main" id="{564EC6A7-78AB-F80B-76A6-4F5A2AB56724}"/>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5629D8AB-D7EA-F20D-4D5C-44DEBC1E1E9E}"/>
              </a:ext>
            </a:extLst>
          </p:cNvPr>
          <p:cNvGrpSpPr/>
          <p:nvPr/>
        </p:nvGrpSpPr>
        <p:grpSpPr>
          <a:xfrm>
            <a:off x="9524786" y="569117"/>
            <a:ext cx="3604348" cy="2241478"/>
            <a:chOff x="2515598" y="1040832"/>
            <a:chExt cx="3604348" cy="2241478"/>
          </a:xfrm>
        </p:grpSpPr>
        <p:pic>
          <p:nvPicPr>
            <p:cNvPr id="40" name="Graphic 39" descr="Cloud with solid fill">
              <a:extLst>
                <a:ext uri="{FF2B5EF4-FFF2-40B4-BE49-F238E27FC236}">
                  <a16:creationId xmlns:a16="http://schemas.microsoft.com/office/drawing/2014/main" id="{F2563210-2E64-564C-6F2C-CC51E7C7AC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1" name="Content Placeholder 2">
              <a:extLst>
                <a:ext uri="{FF2B5EF4-FFF2-40B4-BE49-F238E27FC236}">
                  <a16:creationId xmlns:a16="http://schemas.microsoft.com/office/drawing/2014/main" id="{2852CE15-CD96-5CE9-0D4F-B3AFD9920E42}"/>
                </a:ext>
              </a:extLst>
            </p:cNvPr>
            <p:cNvSpPr txBox="1">
              <a:spLocks/>
            </p:cNvSpPr>
            <p:nvPr/>
          </p:nvSpPr>
          <p:spPr>
            <a:xfrm>
              <a:off x="3127365" y="187106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O</a:t>
              </a:r>
              <a:r>
                <a:rPr lang="en-GB" dirty="0">
                  <a:solidFill>
                    <a:schemeClr val="bg1"/>
                  </a:solidFill>
                  <a:latin typeface="Arial"/>
                  <a:cs typeface="Arial"/>
                </a:rPr>
                <a:t>3</a:t>
              </a:r>
              <a:endParaRPr lang="en-GB" sz="2400" dirty="0">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C2E17706-D6C2-7A94-3BFC-5D6FD5F0542F}"/>
              </a:ext>
            </a:extLst>
          </p:cNvPr>
          <p:cNvGrpSpPr/>
          <p:nvPr/>
        </p:nvGrpSpPr>
        <p:grpSpPr>
          <a:xfrm>
            <a:off x="9639691" y="2280592"/>
            <a:ext cx="3489443" cy="2241478"/>
            <a:chOff x="2515598" y="1040832"/>
            <a:chExt cx="3489443" cy="2241478"/>
          </a:xfrm>
        </p:grpSpPr>
        <p:pic>
          <p:nvPicPr>
            <p:cNvPr id="43" name="Graphic 42" descr="Cloud with solid fill">
              <a:extLst>
                <a:ext uri="{FF2B5EF4-FFF2-40B4-BE49-F238E27FC236}">
                  <a16:creationId xmlns:a16="http://schemas.microsoft.com/office/drawing/2014/main" id="{F39552E7-C6A9-C93B-A942-17FB020AF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4" name="Content Placeholder 2">
              <a:extLst>
                <a:ext uri="{FF2B5EF4-FFF2-40B4-BE49-F238E27FC236}">
                  <a16:creationId xmlns:a16="http://schemas.microsoft.com/office/drawing/2014/main" id="{D9C3C2E4-D9CB-64FA-BAC0-09BB6B7801A4}"/>
                </a:ext>
              </a:extLst>
            </p:cNvPr>
            <p:cNvSpPr txBox="1">
              <a:spLocks/>
            </p:cNvSpPr>
            <p:nvPr/>
          </p:nvSpPr>
          <p:spPr>
            <a:xfrm>
              <a:off x="3012460" y="1901307"/>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NO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F85DC609-4D01-A222-B164-65B089A8FFA9}"/>
              </a:ext>
            </a:extLst>
          </p:cNvPr>
          <p:cNvGrpSpPr/>
          <p:nvPr/>
        </p:nvGrpSpPr>
        <p:grpSpPr>
          <a:xfrm>
            <a:off x="2086215" y="3369165"/>
            <a:ext cx="3616443" cy="2241478"/>
            <a:chOff x="2515598" y="1040832"/>
            <a:chExt cx="3616443" cy="2241478"/>
          </a:xfrm>
        </p:grpSpPr>
        <p:pic>
          <p:nvPicPr>
            <p:cNvPr id="47" name="Graphic 46" descr="Cloud with solid fill">
              <a:extLst>
                <a:ext uri="{FF2B5EF4-FFF2-40B4-BE49-F238E27FC236}">
                  <a16:creationId xmlns:a16="http://schemas.microsoft.com/office/drawing/2014/main" id="{355B731E-FC95-5246-4C34-AFC486860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48" name="Content Placeholder 2">
              <a:extLst>
                <a:ext uri="{FF2B5EF4-FFF2-40B4-BE49-F238E27FC236}">
                  <a16:creationId xmlns:a16="http://schemas.microsoft.com/office/drawing/2014/main" id="{279AF8E0-D27E-0291-CE75-E86D738CBA53}"/>
                </a:ext>
              </a:extLst>
            </p:cNvPr>
            <p:cNvSpPr txBox="1">
              <a:spLocks/>
            </p:cNvSpPr>
            <p:nvPr/>
          </p:nvSpPr>
          <p:spPr>
            <a:xfrm>
              <a:off x="3139460" y="183478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err="1">
                  <a:solidFill>
                    <a:schemeClr val="bg1"/>
                  </a:solidFill>
                  <a:latin typeface="Arial"/>
                  <a:cs typeface="Arial"/>
                </a:rPr>
                <a:t>Ar</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5194F26C-E449-9D77-DB9A-3CB9E89FD773}"/>
              </a:ext>
            </a:extLst>
          </p:cNvPr>
          <p:cNvGrpSpPr/>
          <p:nvPr/>
        </p:nvGrpSpPr>
        <p:grpSpPr>
          <a:xfrm>
            <a:off x="3368309" y="4862924"/>
            <a:ext cx="3368491" cy="2241478"/>
            <a:chOff x="2515598" y="1040832"/>
            <a:chExt cx="3368491" cy="2241478"/>
          </a:xfrm>
        </p:grpSpPr>
        <p:pic>
          <p:nvPicPr>
            <p:cNvPr id="52" name="Graphic 51" descr="Cloud with solid fill">
              <a:extLst>
                <a:ext uri="{FF2B5EF4-FFF2-40B4-BE49-F238E27FC236}">
                  <a16:creationId xmlns:a16="http://schemas.microsoft.com/office/drawing/2014/main" id="{D566DF5D-5EDF-C6DE-F884-CBAE306BE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53" name="Content Placeholder 2">
              <a:extLst>
                <a:ext uri="{FF2B5EF4-FFF2-40B4-BE49-F238E27FC236}">
                  <a16:creationId xmlns:a16="http://schemas.microsoft.com/office/drawing/2014/main" id="{1F76654D-D56D-1B41-06A2-25EDD14FBE13}"/>
                </a:ext>
              </a:extLst>
            </p:cNvPr>
            <p:cNvSpPr txBox="1">
              <a:spLocks/>
            </p:cNvSpPr>
            <p:nvPr/>
          </p:nvSpPr>
          <p:spPr>
            <a:xfrm>
              <a:off x="2891508" y="1937593"/>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N</a:t>
              </a:r>
              <a:r>
                <a:rPr lang="en-GB" dirty="0">
                  <a:solidFill>
                    <a:schemeClr val="bg1"/>
                  </a:solidFill>
                  <a:latin typeface="Arial"/>
                  <a:cs typeface="Arial"/>
                </a:rPr>
                <a:t>2</a:t>
              </a:r>
              <a:r>
                <a:rPr lang="en-GB" sz="5400" dirty="0">
                  <a:solidFill>
                    <a:schemeClr val="bg1"/>
                  </a:solidFill>
                  <a:latin typeface="Arial"/>
                  <a:cs typeface="Arial"/>
                </a:rPr>
                <a:t>O</a:t>
              </a:r>
              <a:endParaRPr lang="en-GB" sz="5400" dirty="0">
                <a:solidFill>
                  <a:schemeClr val="bg1"/>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666F1358-4673-CC09-2E79-3148E52C42E2}"/>
              </a:ext>
            </a:extLst>
          </p:cNvPr>
          <p:cNvGrpSpPr/>
          <p:nvPr/>
        </p:nvGrpSpPr>
        <p:grpSpPr>
          <a:xfrm>
            <a:off x="4964882" y="3738070"/>
            <a:ext cx="3646681" cy="2241478"/>
            <a:chOff x="2400693" y="448165"/>
            <a:chExt cx="3646681" cy="2241478"/>
          </a:xfrm>
        </p:grpSpPr>
        <p:pic>
          <p:nvPicPr>
            <p:cNvPr id="57" name="Graphic 56" descr="Cloud with solid fill">
              <a:extLst>
                <a:ext uri="{FF2B5EF4-FFF2-40B4-BE49-F238E27FC236}">
                  <a16:creationId xmlns:a16="http://schemas.microsoft.com/office/drawing/2014/main" id="{5DAB5661-68EE-C02A-A441-FB86EEA0DF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693" y="448165"/>
              <a:ext cx="2241478" cy="2241478"/>
            </a:xfrm>
            <a:prstGeom prst="rect">
              <a:avLst/>
            </a:prstGeom>
          </p:spPr>
        </p:pic>
        <p:sp>
          <p:nvSpPr>
            <p:cNvPr id="58" name="Content Placeholder 2">
              <a:extLst>
                <a:ext uri="{FF2B5EF4-FFF2-40B4-BE49-F238E27FC236}">
                  <a16:creationId xmlns:a16="http://schemas.microsoft.com/office/drawing/2014/main" id="{93583342-158C-FB12-C0CC-A0DD3A83B5B9}"/>
                </a:ext>
              </a:extLst>
            </p:cNvPr>
            <p:cNvSpPr txBox="1">
              <a:spLocks/>
            </p:cNvSpPr>
            <p:nvPr/>
          </p:nvSpPr>
          <p:spPr>
            <a:xfrm>
              <a:off x="3054793" y="1290498"/>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Xe</a:t>
              </a:r>
              <a:endParaRPr lang="en-GB" sz="5400">
                <a:solidFill>
                  <a:schemeClr val="bg1"/>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8B85CFE2-24C4-3CCC-71C1-AA31F4104C60}"/>
              </a:ext>
            </a:extLst>
          </p:cNvPr>
          <p:cNvGrpSpPr/>
          <p:nvPr/>
        </p:nvGrpSpPr>
        <p:grpSpPr>
          <a:xfrm>
            <a:off x="7486738" y="3230067"/>
            <a:ext cx="3489443" cy="2241478"/>
            <a:chOff x="2515598" y="1040832"/>
            <a:chExt cx="3489443" cy="2241478"/>
          </a:xfrm>
        </p:grpSpPr>
        <p:pic>
          <p:nvPicPr>
            <p:cNvPr id="60" name="Graphic 59" descr="Cloud with solid fill">
              <a:extLst>
                <a:ext uri="{FF2B5EF4-FFF2-40B4-BE49-F238E27FC236}">
                  <a16:creationId xmlns:a16="http://schemas.microsoft.com/office/drawing/2014/main" id="{37C633F3-D0E2-E204-A607-0DE4E2C24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1" name="Content Placeholder 2">
              <a:extLst>
                <a:ext uri="{FF2B5EF4-FFF2-40B4-BE49-F238E27FC236}">
                  <a16:creationId xmlns:a16="http://schemas.microsoft.com/office/drawing/2014/main" id="{64F7E43F-8541-BCAB-7FA0-FA727F2D7849}"/>
                </a:ext>
              </a:extLst>
            </p:cNvPr>
            <p:cNvSpPr txBox="1">
              <a:spLocks/>
            </p:cNvSpPr>
            <p:nvPr/>
          </p:nvSpPr>
          <p:spPr>
            <a:xfrm>
              <a:off x="3012460" y="1901307"/>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NH</a:t>
              </a:r>
              <a:r>
                <a:rPr lang="en-GB">
                  <a:solidFill>
                    <a:schemeClr val="bg1"/>
                  </a:solidFill>
                  <a:latin typeface="Arial"/>
                  <a:cs typeface="Arial"/>
                </a:rPr>
                <a:t>3</a:t>
              </a:r>
              <a:endParaRPr lang="en-GB" sz="2400">
                <a:solidFill>
                  <a:schemeClr val="bg1"/>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3F6F3EBD-1A40-3CA4-5A53-7DDEFE5D8ED8}"/>
              </a:ext>
            </a:extLst>
          </p:cNvPr>
          <p:cNvGrpSpPr/>
          <p:nvPr/>
        </p:nvGrpSpPr>
        <p:grpSpPr>
          <a:xfrm>
            <a:off x="6736835" y="4524259"/>
            <a:ext cx="3701110" cy="2241478"/>
            <a:chOff x="2515598" y="1040832"/>
            <a:chExt cx="3701110" cy="2241478"/>
          </a:xfrm>
        </p:grpSpPr>
        <p:pic>
          <p:nvPicPr>
            <p:cNvPr id="63" name="Graphic 62" descr="Cloud with solid fill">
              <a:extLst>
                <a:ext uri="{FF2B5EF4-FFF2-40B4-BE49-F238E27FC236}">
                  <a16:creationId xmlns:a16="http://schemas.microsoft.com/office/drawing/2014/main" id="{29B6836F-C4A5-4EE8-C788-ED7756A58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4" name="Content Placeholder 2">
              <a:extLst>
                <a:ext uri="{FF2B5EF4-FFF2-40B4-BE49-F238E27FC236}">
                  <a16:creationId xmlns:a16="http://schemas.microsoft.com/office/drawing/2014/main" id="{ACA2FC33-269E-5FFC-E82B-7AFACADA4A5E}"/>
                </a:ext>
              </a:extLst>
            </p:cNvPr>
            <p:cNvSpPr txBox="1">
              <a:spLocks/>
            </p:cNvSpPr>
            <p:nvPr/>
          </p:nvSpPr>
          <p:spPr>
            <a:xfrm>
              <a:off x="3224127" y="1840831"/>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panose="020B0604020202020204" pitchFamily="34" charset="0"/>
                  <a:cs typeface="Arial" panose="020B0604020202020204" pitchFamily="34" charset="0"/>
                </a:rPr>
                <a:t>H</a:t>
              </a:r>
            </a:p>
          </p:txBody>
        </p:sp>
      </p:grpSp>
      <p:grpSp>
        <p:nvGrpSpPr>
          <p:cNvPr id="65" name="Group 64">
            <a:extLst>
              <a:ext uri="{FF2B5EF4-FFF2-40B4-BE49-F238E27FC236}">
                <a16:creationId xmlns:a16="http://schemas.microsoft.com/office/drawing/2014/main" id="{6461BCCA-F34C-B663-6E64-9B267C1DC43F}"/>
              </a:ext>
            </a:extLst>
          </p:cNvPr>
          <p:cNvGrpSpPr/>
          <p:nvPr/>
        </p:nvGrpSpPr>
        <p:grpSpPr>
          <a:xfrm>
            <a:off x="9639691" y="4209782"/>
            <a:ext cx="3628539" cy="2241478"/>
            <a:chOff x="2515598" y="1040832"/>
            <a:chExt cx="3628539" cy="2241478"/>
          </a:xfrm>
        </p:grpSpPr>
        <p:pic>
          <p:nvPicPr>
            <p:cNvPr id="66" name="Graphic 65" descr="Cloud with solid fill">
              <a:extLst>
                <a:ext uri="{FF2B5EF4-FFF2-40B4-BE49-F238E27FC236}">
                  <a16:creationId xmlns:a16="http://schemas.microsoft.com/office/drawing/2014/main" id="{61A865F3-E99C-4E2A-F669-5365D2CE7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7" name="Content Placeholder 2">
              <a:extLst>
                <a:ext uri="{FF2B5EF4-FFF2-40B4-BE49-F238E27FC236}">
                  <a16:creationId xmlns:a16="http://schemas.microsoft.com/office/drawing/2014/main" id="{FBC9C634-90AC-104B-0B4E-8E7049092F53}"/>
                </a:ext>
              </a:extLst>
            </p:cNvPr>
            <p:cNvSpPr txBox="1">
              <a:spLocks/>
            </p:cNvSpPr>
            <p:nvPr/>
          </p:nvSpPr>
          <p:spPr>
            <a:xfrm>
              <a:off x="3151556" y="184687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He</a:t>
              </a:r>
              <a:endParaRPr lang="en-GB" sz="5400">
                <a:solidFill>
                  <a:schemeClr val="bg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CF6EC24D-963D-C4D8-80D0-240D98014003}"/>
              </a:ext>
            </a:extLst>
          </p:cNvPr>
          <p:cNvGrpSpPr/>
          <p:nvPr/>
        </p:nvGrpSpPr>
        <p:grpSpPr>
          <a:xfrm>
            <a:off x="8079405" y="-428741"/>
            <a:ext cx="3447110" cy="2241478"/>
            <a:chOff x="2515598" y="1040832"/>
            <a:chExt cx="3447110" cy="2241478"/>
          </a:xfrm>
        </p:grpSpPr>
        <p:pic>
          <p:nvPicPr>
            <p:cNvPr id="69" name="Graphic 68" descr="Cloud with solid fill">
              <a:extLst>
                <a:ext uri="{FF2B5EF4-FFF2-40B4-BE49-F238E27FC236}">
                  <a16:creationId xmlns:a16="http://schemas.microsoft.com/office/drawing/2014/main" id="{4DEE2359-144A-C141-DB07-A83633499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70" name="Content Placeholder 2">
              <a:extLst>
                <a:ext uri="{FF2B5EF4-FFF2-40B4-BE49-F238E27FC236}">
                  <a16:creationId xmlns:a16="http://schemas.microsoft.com/office/drawing/2014/main" id="{538EE280-A2FB-3F4F-07C3-2C45926AD26B}"/>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SO</a:t>
              </a:r>
              <a:r>
                <a:rPr lang="en-GB" dirty="0">
                  <a:solidFill>
                    <a:schemeClr val="bg1"/>
                  </a:solidFill>
                  <a:latin typeface="Arial"/>
                  <a:cs typeface="Arial"/>
                </a:rPr>
                <a:t>2</a:t>
              </a:r>
              <a:endParaRPr lang="en-GB" sz="2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0093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loud with solid fill">
            <a:extLst>
              <a:ext uri="{FF2B5EF4-FFF2-40B4-BE49-F238E27FC236}">
                <a16:creationId xmlns:a16="http://schemas.microsoft.com/office/drawing/2014/main" id="{55A6319C-4F1B-2B2C-2BA9-530D0690A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25" y="64008"/>
            <a:ext cx="2241478" cy="2241478"/>
          </a:xfrm>
          <a:prstGeom prst="rect">
            <a:avLst/>
          </a:prstGeom>
        </p:spPr>
      </p:pic>
      <p:sp>
        <p:nvSpPr>
          <p:cNvPr id="22" name="Content Placeholder 2">
            <a:extLst>
              <a:ext uri="{FF2B5EF4-FFF2-40B4-BE49-F238E27FC236}">
                <a16:creationId xmlns:a16="http://schemas.microsoft.com/office/drawing/2014/main" id="{801D47FE-16E6-ADC1-77DF-1BA03546940C}"/>
              </a:ext>
            </a:extLst>
          </p:cNvPr>
          <p:cNvSpPr txBox="1">
            <a:spLocks/>
          </p:cNvSpPr>
          <p:nvPr/>
        </p:nvSpPr>
        <p:spPr>
          <a:xfrm>
            <a:off x="5680970" y="1570420"/>
            <a:ext cx="3421107" cy="487861"/>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400">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2C05C0FF-6517-8DA8-A4EC-20CC032B9C2C}"/>
              </a:ext>
            </a:extLst>
          </p:cNvPr>
          <p:cNvSpPr>
            <a:spLocks noGrp="1"/>
          </p:cNvSpPr>
          <p:nvPr>
            <p:ph type="title"/>
          </p:nvPr>
        </p:nvSpPr>
        <p:spPr>
          <a:xfrm>
            <a:off x="2686864" y="2749363"/>
            <a:ext cx="7574693" cy="1325563"/>
          </a:xfrm>
        </p:spPr>
        <p:txBody>
          <a:bodyPr>
            <a:normAutofit/>
          </a:bodyPr>
          <a:lstStyle/>
          <a:p>
            <a:r>
              <a:rPr lang="en-GB" sz="4000" dirty="0">
                <a:latin typeface="Arial" panose="020B0604020202020204" pitchFamily="34" charset="0"/>
                <a:cs typeface="Arial" panose="020B0604020202020204" pitchFamily="34" charset="0"/>
              </a:rPr>
              <a:t>What gases are in the air in Lewisham?</a:t>
            </a:r>
          </a:p>
        </p:txBody>
      </p:sp>
      <p:sp>
        <p:nvSpPr>
          <p:cNvPr id="7" name="Content Placeholder 2">
            <a:extLst>
              <a:ext uri="{FF2B5EF4-FFF2-40B4-BE49-F238E27FC236}">
                <a16:creationId xmlns:a16="http://schemas.microsoft.com/office/drawing/2014/main" id="{C60FC246-A279-2345-B486-95A3FDAE6965}"/>
              </a:ext>
            </a:extLst>
          </p:cNvPr>
          <p:cNvSpPr txBox="1">
            <a:spLocks/>
          </p:cNvSpPr>
          <p:nvPr/>
        </p:nvSpPr>
        <p:spPr>
          <a:xfrm>
            <a:off x="1190574" y="846188"/>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O</a:t>
            </a:r>
            <a:r>
              <a:rPr lang="en-GB">
                <a:solidFill>
                  <a:schemeClr val="bg1"/>
                </a:solidFill>
                <a:latin typeface="Arial" panose="020B0604020202020204" pitchFamily="34" charset="0"/>
                <a:cs typeface="Arial" panose="020B0604020202020204" pitchFamily="34" charset="0"/>
              </a:rPr>
              <a:t>2</a:t>
            </a:r>
            <a:endParaRPr lang="en-GB" sz="5400">
              <a:solidFill>
                <a:schemeClr val="bg1"/>
              </a:solidFill>
              <a:latin typeface="Arial" panose="020B0604020202020204" pitchFamily="34" charset="0"/>
              <a:cs typeface="Arial" panose="020B0604020202020204" pitchFamily="34" charset="0"/>
            </a:endParaRPr>
          </a:p>
        </p:txBody>
      </p:sp>
      <p:pic>
        <p:nvPicPr>
          <p:cNvPr id="4" name="Graphic 3" descr="Cloud with solid fill">
            <a:extLst>
              <a:ext uri="{FF2B5EF4-FFF2-40B4-BE49-F238E27FC236}">
                <a16:creationId xmlns:a16="http://schemas.microsoft.com/office/drawing/2014/main" id="{635436C5-FAC1-BC7C-7202-73BB0DFFC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71" y="2281076"/>
            <a:ext cx="2241478" cy="2241478"/>
          </a:xfrm>
          <a:prstGeom prst="rect">
            <a:avLst/>
          </a:prstGeom>
        </p:spPr>
      </p:pic>
      <p:sp>
        <p:nvSpPr>
          <p:cNvPr id="5" name="Content Placeholder 2">
            <a:extLst>
              <a:ext uri="{FF2B5EF4-FFF2-40B4-BE49-F238E27FC236}">
                <a16:creationId xmlns:a16="http://schemas.microsoft.com/office/drawing/2014/main" id="{57D65845-7EEF-1A9A-6CC8-36F58963DC44}"/>
              </a:ext>
            </a:extLst>
          </p:cNvPr>
          <p:cNvSpPr txBox="1">
            <a:spLocks/>
          </p:cNvSpPr>
          <p:nvPr/>
        </p:nvSpPr>
        <p:spPr>
          <a:xfrm>
            <a:off x="901858" y="3107832"/>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N</a:t>
            </a:r>
          </a:p>
        </p:txBody>
      </p:sp>
      <p:pic>
        <p:nvPicPr>
          <p:cNvPr id="25" name="Graphic 24" descr="Cloud with solid fill">
            <a:extLst>
              <a:ext uri="{FF2B5EF4-FFF2-40B4-BE49-F238E27FC236}">
                <a16:creationId xmlns:a16="http://schemas.microsoft.com/office/drawing/2014/main" id="{EC99EB7A-8404-FECA-1BB6-2A133F5C8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56" y="4352677"/>
            <a:ext cx="2241478" cy="2241478"/>
          </a:xfrm>
          <a:prstGeom prst="rect">
            <a:avLst/>
          </a:prstGeom>
        </p:spPr>
      </p:pic>
      <p:sp>
        <p:nvSpPr>
          <p:cNvPr id="28" name="Content Placeholder 2">
            <a:extLst>
              <a:ext uri="{FF2B5EF4-FFF2-40B4-BE49-F238E27FC236}">
                <a16:creationId xmlns:a16="http://schemas.microsoft.com/office/drawing/2014/main" id="{9B14DDD7-6E41-996B-06E4-3FCBFF15ACCA}"/>
              </a:ext>
            </a:extLst>
          </p:cNvPr>
          <p:cNvSpPr txBox="1">
            <a:spLocks/>
          </p:cNvSpPr>
          <p:nvPr/>
        </p:nvSpPr>
        <p:spPr>
          <a:xfrm>
            <a:off x="918976" y="5224806"/>
            <a:ext cx="2992581" cy="1100273"/>
          </a:xfrm>
          <a:prstGeom prst="rect">
            <a:avLst/>
          </a:prstGeom>
          <a:no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CH</a:t>
            </a:r>
            <a:r>
              <a:rPr lang="en-GB">
                <a:solidFill>
                  <a:schemeClr val="bg1"/>
                </a:solidFill>
                <a:latin typeface="Arial" panose="020B0604020202020204" pitchFamily="34" charset="0"/>
                <a:cs typeface="Arial" panose="020B0604020202020204" pitchFamily="34" charset="0"/>
              </a:rPr>
              <a:t>4</a:t>
            </a:r>
            <a:endParaRPr lang="en-GB" sz="5400">
              <a:solidFill>
                <a:schemeClr val="bg1"/>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AAC8AF47-498F-7424-9224-2EBB55EF6B3F}"/>
              </a:ext>
            </a:extLst>
          </p:cNvPr>
          <p:cNvGrpSpPr/>
          <p:nvPr/>
        </p:nvGrpSpPr>
        <p:grpSpPr>
          <a:xfrm>
            <a:off x="6156263" y="194164"/>
            <a:ext cx="3447110" cy="2241478"/>
            <a:chOff x="2515598" y="1040832"/>
            <a:chExt cx="3447110" cy="2241478"/>
          </a:xfrm>
        </p:grpSpPr>
        <p:pic>
          <p:nvPicPr>
            <p:cNvPr id="33" name="Graphic 32" descr="Cloud with solid fill">
              <a:extLst>
                <a:ext uri="{FF2B5EF4-FFF2-40B4-BE49-F238E27FC236}">
                  <a16:creationId xmlns:a16="http://schemas.microsoft.com/office/drawing/2014/main" id="{7DBD71A3-77C3-EC5E-78B8-64ABD80B3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34" name="Content Placeholder 2">
              <a:extLst>
                <a:ext uri="{FF2B5EF4-FFF2-40B4-BE49-F238E27FC236}">
                  <a16:creationId xmlns:a16="http://schemas.microsoft.com/office/drawing/2014/main" id="{564EC6A7-78AB-F80B-76A6-4F5A2AB56724}"/>
                </a:ext>
              </a:extLst>
            </p:cNvPr>
            <p:cNvSpPr txBox="1">
              <a:spLocks/>
            </p:cNvSpPr>
            <p:nvPr/>
          </p:nvSpPr>
          <p:spPr>
            <a:xfrm>
              <a:off x="2970127" y="1858974"/>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CO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6461BCCA-F34C-B663-6E64-9B267C1DC43F}"/>
              </a:ext>
            </a:extLst>
          </p:cNvPr>
          <p:cNvGrpSpPr/>
          <p:nvPr/>
        </p:nvGrpSpPr>
        <p:grpSpPr>
          <a:xfrm>
            <a:off x="9639691" y="4209782"/>
            <a:ext cx="3628539" cy="2241478"/>
            <a:chOff x="2515598" y="1040832"/>
            <a:chExt cx="3628539" cy="2241478"/>
          </a:xfrm>
        </p:grpSpPr>
        <p:pic>
          <p:nvPicPr>
            <p:cNvPr id="66" name="Graphic 65" descr="Cloud with solid fill">
              <a:extLst>
                <a:ext uri="{FF2B5EF4-FFF2-40B4-BE49-F238E27FC236}">
                  <a16:creationId xmlns:a16="http://schemas.microsoft.com/office/drawing/2014/main" id="{61A865F3-E99C-4E2A-F669-5365D2CE7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598" y="1040832"/>
              <a:ext cx="2241478" cy="2241478"/>
            </a:xfrm>
            <a:prstGeom prst="rect">
              <a:avLst/>
            </a:prstGeom>
          </p:spPr>
        </p:pic>
        <p:sp>
          <p:nvSpPr>
            <p:cNvPr id="67" name="Content Placeholder 2">
              <a:extLst>
                <a:ext uri="{FF2B5EF4-FFF2-40B4-BE49-F238E27FC236}">
                  <a16:creationId xmlns:a16="http://schemas.microsoft.com/office/drawing/2014/main" id="{FBC9C634-90AC-104B-0B4E-8E7049092F53}"/>
                </a:ext>
              </a:extLst>
            </p:cNvPr>
            <p:cNvSpPr txBox="1">
              <a:spLocks/>
            </p:cNvSpPr>
            <p:nvPr/>
          </p:nvSpPr>
          <p:spPr>
            <a:xfrm>
              <a:off x="3151556" y="1846879"/>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dirty="0">
                  <a:solidFill>
                    <a:schemeClr val="bg1"/>
                  </a:solidFill>
                  <a:latin typeface="Arial"/>
                  <a:cs typeface="Arial"/>
                </a:rPr>
                <a:t>He</a:t>
              </a:r>
              <a:endParaRPr lang="en-GB" sz="5400" dirty="0">
                <a:solidFill>
                  <a:schemeClr val="bg1"/>
                </a:solidFill>
                <a:latin typeface="Arial" panose="020B0604020202020204" pitchFamily="34" charset="0"/>
                <a:cs typeface="Arial" panose="020B0604020202020204" pitchFamily="34" charset="0"/>
              </a:endParaRPr>
            </a:p>
          </p:txBody>
        </p:sp>
      </p:grpSp>
      <p:sp>
        <p:nvSpPr>
          <p:cNvPr id="70" name="Content Placeholder 2">
            <a:extLst>
              <a:ext uri="{FF2B5EF4-FFF2-40B4-BE49-F238E27FC236}">
                <a16:creationId xmlns:a16="http://schemas.microsoft.com/office/drawing/2014/main" id="{538EE280-A2FB-3F4F-07C3-2C45926AD26B}"/>
              </a:ext>
            </a:extLst>
          </p:cNvPr>
          <p:cNvSpPr txBox="1">
            <a:spLocks/>
          </p:cNvSpPr>
          <p:nvPr/>
        </p:nvSpPr>
        <p:spPr>
          <a:xfrm>
            <a:off x="8533934" y="389401"/>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a:cs typeface="Arial"/>
              </a:rPr>
              <a:t>O</a:t>
            </a:r>
            <a:r>
              <a:rPr lang="en-GB">
                <a:solidFill>
                  <a:schemeClr val="bg1"/>
                </a:solidFill>
                <a:latin typeface="Arial"/>
                <a:cs typeface="Arial"/>
              </a:rPr>
              <a:t>2</a:t>
            </a:r>
            <a:endParaRPr lang="en-GB" sz="240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4F274658-0D6C-2A36-1890-55448249B29F}"/>
              </a:ext>
            </a:extLst>
          </p:cNvPr>
          <p:cNvSpPr txBox="1">
            <a:spLocks/>
          </p:cNvSpPr>
          <p:nvPr/>
        </p:nvSpPr>
        <p:spPr>
          <a:xfrm>
            <a:off x="1016402" y="1742445"/>
            <a:ext cx="4800819"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Oxygen</a:t>
            </a:r>
            <a:endParaRPr lang="en-US">
              <a:cs typeface="Calibri"/>
            </a:endParaRPr>
          </a:p>
        </p:txBody>
      </p:sp>
      <p:sp>
        <p:nvSpPr>
          <p:cNvPr id="13" name="Content Placeholder 2">
            <a:extLst>
              <a:ext uri="{FF2B5EF4-FFF2-40B4-BE49-F238E27FC236}">
                <a16:creationId xmlns:a16="http://schemas.microsoft.com/office/drawing/2014/main" id="{378176AF-5B2A-DF60-D589-5C6DD7C5195D}"/>
              </a:ext>
            </a:extLst>
          </p:cNvPr>
          <p:cNvSpPr txBox="1">
            <a:spLocks/>
          </p:cNvSpPr>
          <p:nvPr/>
        </p:nvSpPr>
        <p:spPr>
          <a:xfrm>
            <a:off x="570089" y="4053845"/>
            <a:ext cx="4800819"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Nitrogen</a:t>
            </a:r>
            <a:endParaRPr lang="en-US">
              <a:cs typeface="Calibri"/>
            </a:endParaRPr>
          </a:p>
        </p:txBody>
      </p:sp>
      <p:sp>
        <p:nvSpPr>
          <p:cNvPr id="16" name="Content Placeholder 2">
            <a:extLst>
              <a:ext uri="{FF2B5EF4-FFF2-40B4-BE49-F238E27FC236}">
                <a16:creationId xmlns:a16="http://schemas.microsoft.com/office/drawing/2014/main" id="{F7BDE803-AE7D-2A19-74F6-0952A33D2A75}"/>
              </a:ext>
            </a:extLst>
          </p:cNvPr>
          <p:cNvSpPr txBox="1">
            <a:spLocks/>
          </p:cNvSpPr>
          <p:nvPr/>
        </p:nvSpPr>
        <p:spPr>
          <a:xfrm>
            <a:off x="831346" y="6074960"/>
            <a:ext cx="4800819"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Methane</a:t>
            </a:r>
          </a:p>
        </p:txBody>
      </p:sp>
      <p:sp>
        <p:nvSpPr>
          <p:cNvPr id="19" name="Content Placeholder 2">
            <a:extLst>
              <a:ext uri="{FF2B5EF4-FFF2-40B4-BE49-F238E27FC236}">
                <a16:creationId xmlns:a16="http://schemas.microsoft.com/office/drawing/2014/main" id="{26841FE5-52A5-FB03-4B7D-2845E45639AD}"/>
              </a:ext>
            </a:extLst>
          </p:cNvPr>
          <p:cNvSpPr txBox="1">
            <a:spLocks/>
          </p:cNvSpPr>
          <p:nvPr/>
        </p:nvSpPr>
        <p:spPr>
          <a:xfrm>
            <a:off x="6063746" y="1933551"/>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Carbon Dioxide</a:t>
            </a:r>
          </a:p>
        </p:txBody>
      </p:sp>
      <p:sp>
        <p:nvSpPr>
          <p:cNvPr id="23" name="Content Placeholder 2">
            <a:extLst>
              <a:ext uri="{FF2B5EF4-FFF2-40B4-BE49-F238E27FC236}">
                <a16:creationId xmlns:a16="http://schemas.microsoft.com/office/drawing/2014/main" id="{4EBDA2CA-7042-C2AC-2D68-49D00F792FF2}"/>
              </a:ext>
            </a:extLst>
          </p:cNvPr>
          <p:cNvSpPr txBox="1">
            <a:spLocks/>
          </p:cNvSpPr>
          <p:nvPr/>
        </p:nvSpPr>
        <p:spPr>
          <a:xfrm>
            <a:off x="7002336" y="6246713"/>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Hydrogen</a:t>
            </a:r>
            <a:endParaRPr lang="en-US"/>
          </a:p>
        </p:txBody>
      </p:sp>
      <p:sp>
        <p:nvSpPr>
          <p:cNvPr id="35" name="Content Placeholder 2">
            <a:extLst>
              <a:ext uri="{FF2B5EF4-FFF2-40B4-BE49-F238E27FC236}">
                <a16:creationId xmlns:a16="http://schemas.microsoft.com/office/drawing/2014/main" id="{AC7B1746-0A6B-A342-D84F-F70940FFA0FD}"/>
              </a:ext>
            </a:extLst>
          </p:cNvPr>
          <p:cNvSpPr txBox="1">
            <a:spLocks/>
          </p:cNvSpPr>
          <p:nvPr/>
        </p:nvSpPr>
        <p:spPr>
          <a:xfrm>
            <a:off x="10160403" y="5897161"/>
            <a:ext cx="5272533" cy="1112367"/>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a:cs typeface="Arial"/>
              </a:rPr>
              <a:t>Helium</a:t>
            </a:r>
            <a:endParaRPr lang="en-US"/>
          </a:p>
        </p:txBody>
      </p:sp>
      <p:pic>
        <p:nvPicPr>
          <p:cNvPr id="37" name="Graphic 36" descr="Cloud with solid fill">
            <a:extLst>
              <a:ext uri="{FF2B5EF4-FFF2-40B4-BE49-F238E27FC236}">
                <a16:creationId xmlns:a16="http://schemas.microsoft.com/office/drawing/2014/main" id="{80041806-58A2-9D7F-D3E2-D2719F97E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6835" y="4524259"/>
            <a:ext cx="2241478" cy="2241478"/>
          </a:xfrm>
          <a:prstGeom prst="rect">
            <a:avLst/>
          </a:prstGeom>
        </p:spPr>
      </p:pic>
      <p:sp>
        <p:nvSpPr>
          <p:cNvPr id="50" name="Content Placeholder 2">
            <a:extLst>
              <a:ext uri="{FF2B5EF4-FFF2-40B4-BE49-F238E27FC236}">
                <a16:creationId xmlns:a16="http://schemas.microsoft.com/office/drawing/2014/main" id="{566DF706-A957-3A54-F5EA-741C913DAA12}"/>
              </a:ext>
            </a:extLst>
          </p:cNvPr>
          <p:cNvSpPr txBox="1">
            <a:spLocks/>
          </p:cNvSpPr>
          <p:nvPr/>
        </p:nvSpPr>
        <p:spPr>
          <a:xfrm>
            <a:off x="7445364" y="5324258"/>
            <a:ext cx="2992581" cy="1100273"/>
          </a:xfrm>
          <a:prstGeom prst="rect">
            <a:avLst/>
          </a:prstGeom>
          <a:noFill/>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400">
                <a:solidFill>
                  <a:schemeClr val="bg1"/>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12169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9" grpId="0"/>
      <p:bldP spid="2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F005-0E53-F4E1-51AA-A71225C7C355}"/>
              </a:ext>
            </a:extLst>
          </p:cNvPr>
          <p:cNvSpPr>
            <a:spLocks noGrp="1"/>
          </p:cNvSpPr>
          <p:nvPr>
            <p:ph type="title"/>
          </p:nvPr>
        </p:nvSpPr>
        <p:spPr>
          <a:xfrm>
            <a:off x="1451925" y="253849"/>
            <a:ext cx="10515600" cy="1325563"/>
          </a:xfrm>
        </p:spPr>
        <p:txBody>
          <a:bodyPr/>
          <a:lstStyle/>
          <a:p>
            <a:r>
              <a:rPr lang="en-GB" dirty="0">
                <a:latin typeface="Arial" panose="020B0604020202020204" pitchFamily="34" charset="0"/>
                <a:cs typeface="Arial" panose="020B0604020202020204" pitchFamily="34" charset="0"/>
              </a:rPr>
              <a:t>What gas makes up most of the air?</a:t>
            </a:r>
          </a:p>
        </p:txBody>
      </p:sp>
      <p:graphicFrame>
        <p:nvGraphicFramePr>
          <p:cNvPr id="10" name="Chart 9">
            <a:extLst>
              <a:ext uri="{FF2B5EF4-FFF2-40B4-BE49-F238E27FC236}">
                <a16:creationId xmlns:a16="http://schemas.microsoft.com/office/drawing/2014/main" id="{B44DCDD1-14DC-093D-59D3-937089286C4B}"/>
              </a:ext>
            </a:extLst>
          </p:cNvPr>
          <p:cNvGraphicFramePr>
            <a:graphicFrameLocks/>
          </p:cNvGraphicFramePr>
          <p:nvPr>
            <p:extLst>
              <p:ext uri="{D42A27DB-BD31-4B8C-83A1-F6EECF244321}">
                <p14:modId xmlns:p14="http://schemas.microsoft.com/office/powerpoint/2010/main" val="2742397899"/>
              </p:ext>
            </p:extLst>
          </p:nvPr>
        </p:nvGraphicFramePr>
        <p:xfrm>
          <a:off x="2034145" y="806621"/>
          <a:ext cx="8186726" cy="606076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BA9F719B-C263-8846-AF29-4ADEF1BF78B0}"/>
              </a:ext>
            </a:extLst>
          </p:cNvPr>
          <p:cNvGrpSpPr/>
          <p:nvPr/>
        </p:nvGrpSpPr>
        <p:grpSpPr>
          <a:xfrm>
            <a:off x="5274840" y="2108203"/>
            <a:ext cx="852668" cy="584775"/>
            <a:chOff x="776631" y="1733714"/>
            <a:chExt cx="852668" cy="584775"/>
          </a:xfrm>
        </p:grpSpPr>
        <p:sp>
          <p:nvSpPr>
            <p:cNvPr id="3" name="Rounded Rectangle 2">
              <a:extLst>
                <a:ext uri="{FF2B5EF4-FFF2-40B4-BE49-F238E27FC236}">
                  <a16:creationId xmlns:a16="http://schemas.microsoft.com/office/drawing/2014/main" id="{DEB34142-675C-BD42-9983-BAAC9BEF3EAA}"/>
                </a:ext>
              </a:extLst>
            </p:cNvPr>
            <p:cNvSpPr/>
            <p:nvPr/>
          </p:nvSpPr>
          <p:spPr>
            <a:xfrm>
              <a:off x="863923" y="1748310"/>
              <a:ext cx="678084" cy="555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4E24B8-A77B-B941-A1E9-8111B0E8EED2}"/>
                </a:ext>
              </a:extLst>
            </p:cNvPr>
            <p:cNvSpPr txBox="1"/>
            <p:nvPr/>
          </p:nvSpPr>
          <p:spPr>
            <a:xfrm>
              <a:off x="776631" y="1733714"/>
              <a:ext cx="852668" cy="584775"/>
            </a:xfrm>
            <a:prstGeom prst="rect">
              <a:avLst/>
            </a:prstGeom>
            <a:noFill/>
          </p:spPr>
          <p:txBody>
            <a:bodyPr wrap="square" rtlCol="0">
              <a:spAutoFit/>
            </a:bodyPr>
            <a:lstStyle/>
            <a:p>
              <a:pPr algn="ctr"/>
              <a:r>
                <a:rPr lang="en-US" sz="1600" b="1" dirty="0">
                  <a:solidFill>
                    <a:schemeClr val="accent6"/>
                  </a:solidFill>
                  <a:latin typeface="Arial" panose="020B0604020202020204" pitchFamily="34" charset="0"/>
                  <a:cs typeface="Arial" panose="020B0604020202020204" pitchFamily="34" charset="0"/>
                </a:rPr>
                <a:t>Argon</a:t>
              </a:r>
            </a:p>
            <a:p>
              <a:pPr algn="ctr"/>
              <a:r>
                <a:rPr lang="en-US" sz="1600" b="1" dirty="0">
                  <a:solidFill>
                    <a:schemeClr val="accent6"/>
                  </a:solidFill>
                  <a:latin typeface="Arial" panose="020B0604020202020204" pitchFamily="34" charset="0"/>
                  <a:cs typeface="Arial" panose="020B0604020202020204" pitchFamily="34" charset="0"/>
                </a:rPr>
                <a:t>1%</a:t>
              </a:r>
            </a:p>
          </p:txBody>
        </p:sp>
      </p:grpSp>
      <p:sp>
        <p:nvSpPr>
          <p:cNvPr id="9" name="Content Placeholder 2">
            <a:extLst>
              <a:ext uri="{FF2B5EF4-FFF2-40B4-BE49-F238E27FC236}">
                <a16:creationId xmlns:a16="http://schemas.microsoft.com/office/drawing/2014/main" id="{0E2B1D37-3020-86CA-4916-71A2409DC7DA}"/>
              </a:ext>
            </a:extLst>
          </p:cNvPr>
          <p:cNvSpPr txBox="1">
            <a:spLocks/>
          </p:cNvSpPr>
          <p:nvPr/>
        </p:nvSpPr>
        <p:spPr>
          <a:xfrm>
            <a:off x="3508692" y="2580812"/>
            <a:ext cx="4384963" cy="105936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bg1"/>
                </a:solidFill>
                <a:latin typeface="Arial" panose="020B0604020202020204" pitchFamily="34" charset="0"/>
                <a:cs typeface="Arial" panose="020B0604020202020204" pitchFamily="34" charset="0"/>
              </a:rPr>
              <a:t>Oxygen</a:t>
            </a:r>
          </a:p>
          <a:p>
            <a:pPr marL="0" indent="0" algn="ctr">
              <a:buNone/>
            </a:pPr>
            <a:r>
              <a:rPr lang="en-US" b="1">
                <a:solidFill>
                  <a:schemeClr val="bg1"/>
                </a:solidFill>
                <a:latin typeface="Arial" panose="020B0604020202020204" pitchFamily="34" charset="0"/>
                <a:cs typeface="Arial" panose="020B0604020202020204" pitchFamily="34" charset="0"/>
              </a:rPr>
              <a:t>21%</a:t>
            </a:r>
            <a:endParaRPr lang="en-GB" b="1">
              <a:solidFill>
                <a:schemeClr val="bg1"/>
              </a:solidFill>
              <a:latin typeface="Arial" panose="020B0604020202020204" pitchFamily="34" charset="0"/>
              <a:cs typeface="Arial" panose="020B0604020202020204" pitchFamily="34" charset="0"/>
            </a:endParaRPr>
          </a:p>
          <a:p>
            <a:pPr marL="0" indent="0" algn="ctr">
              <a:buNone/>
            </a:pPr>
            <a:endParaRPr lang="en-US" sz="3600" b="1">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01C24AA0-18F3-3FE0-E194-244CD2BE883B}"/>
              </a:ext>
            </a:extLst>
          </p:cNvPr>
          <p:cNvSpPr txBox="1">
            <a:spLocks/>
          </p:cNvSpPr>
          <p:nvPr/>
        </p:nvSpPr>
        <p:spPr>
          <a:xfrm>
            <a:off x="5552238" y="4426930"/>
            <a:ext cx="4384963" cy="105936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Arial" panose="020B0604020202020204" pitchFamily="34" charset="0"/>
                <a:cs typeface="Arial" panose="020B0604020202020204" pitchFamily="34" charset="0"/>
              </a:rPr>
              <a:t>Nitrogen</a:t>
            </a:r>
          </a:p>
          <a:p>
            <a:pPr marL="0" indent="0" algn="ctr">
              <a:buNone/>
            </a:pPr>
            <a:r>
              <a:rPr lang="en-US" sz="3600" b="1">
                <a:solidFill>
                  <a:schemeClr val="bg1"/>
                </a:solidFill>
                <a:latin typeface="Arial" panose="020B0604020202020204" pitchFamily="34" charset="0"/>
                <a:cs typeface="Arial" panose="020B0604020202020204" pitchFamily="34" charset="0"/>
              </a:rPr>
              <a:t>78%</a:t>
            </a:r>
          </a:p>
          <a:p>
            <a:pPr marL="0" indent="0" algn="ctr">
              <a:buNone/>
            </a:pPr>
            <a:r>
              <a:rPr lang="en-US" sz="3600" b="1">
                <a:solidFill>
                  <a:schemeClr val="bg1"/>
                </a:solidFill>
                <a:latin typeface="Arial" panose="020B0604020202020204" pitchFamily="34" charset="0"/>
                <a:cs typeface="Arial" panose="020B0604020202020204" pitchFamily="34" charset="0"/>
              </a:rPr>
              <a:t>8</a:t>
            </a:r>
          </a:p>
        </p:txBody>
      </p:sp>
      <p:sp>
        <p:nvSpPr>
          <p:cNvPr id="12" name="Content Placeholder 2">
            <a:extLst>
              <a:ext uri="{FF2B5EF4-FFF2-40B4-BE49-F238E27FC236}">
                <a16:creationId xmlns:a16="http://schemas.microsoft.com/office/drawing/2014/main" id="{F6F3E61B-4380-9CF2-CCC1-05E1F96F1151}"/>
              </a:ext>
            </a:extLst>
          </p:cNvPr>
          <p:cNvSpPr txBox="1">
            <a:spLocks/>
          </p:cNvSpPr>
          <p:nvPr/>
        </p:nvSpPr>
        <p:spPr>
          <a:xfrm>
            <a:off x="8594057" y="2958607"/>
            <a:ext cx="3597944" cy="2631474"/>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D85426"/>
                </a:solidFill>
                <a:latin typeface="Arial" panose="020B0604020202020204" pitchFamily="34" charset="0"/>
                <a:cs typeface="Arial" panose="020B0604020202020204" pitchFamily="34" charset="0"/>
              </a:rPr>
              <a:t>Carbon Dioxide </a:t>
            </a:r>
            <a:br>
              <a:rPr lang="en-US" sz="1600" b="1" dirty="0">
                <a:solidFill>
                  <a:srgbClr val="D85426"/>
                </a:solidFill>
                <a:latin typeface="Arial" panose="020B0604020202020204" pitchFamily="34" charset="0"/>
                <a:cs typeface="Arial" panose="020B0604020202020204" pitchFamily="34" charset="0"/>
              </a:rPr>
            </a:br>
            <a:r>
              <a:rPr lang="en-US" sz="1600" b="1" dirty="0">
                <a:solidFill>
                  <a:srgbClr val="D85426"/>
                </a:solidFill>
                <a:latin typeface="Arial" panose="020B0604020202020204" pitchFamily="34" charset="0"/>
                <a:cs typeface="Arial" panose="020B0604020202020204" pitchFamily="34" charset="0"/>
              </a:rPr>
              <a:t>0.04%</a:t>
            </a:r>
          </a:p>
          <a:p>
            <a:pPr marL="0" indent="0" algn="ctr">
              <a:buNone/>
            </a:pPr>
            <a:r>
              <a:rPr lang="en-US" sz="1600" b="1" dirty="0">
                <a:solidFill>
                  <a:srgbClr val="D85426"/>
                </a:solidFill>
                <a:latin typeface="Arial" panose="020B0604020202020204" pitchFamily="34" charset="0"/>
                <a:cs typeface="Arial" panose="020B0604020202020204" pitchFamily="34" charset="0"/>
              </a:rPr>
              <a:t>Helium </a:t>
            </a:r>
            <a:br>
              <a:rPr lang="en-US" sz="1600" b="1" dirty="0">
                <a:solidFill>
                  <a:srgbClr val="D85426"/>
                </a:solidFill>
                <a:latin typeface="Arial" panose="020B0604020202020204" pitchFamily="34" charset="0"/>
                <a:cs typeface="Arial" panose="020B0604020202020204" pitchFamily="34" charset="0"/>
              </a:rPr>
            </a:br>
            <a:r>
              <a:rPr lang="en-US" sz="1600" b="1" dirty="0">
                <a:solidFill>
                  <a:srgbClr val="D85426"/>
                </a:solidFill>
                <a:latin typeface="Arial" panose="020B0604020202020204" pitchFamily="34" charset="0"/>
                <a:cs typeface="Arial" panose="020B0604020202020204" pitchFamily="34" charset="0"/>
              </a:rPr>
              <a:t>0.0005%</a:t>
            </a:r>
          </a:p>
          <a:p>
            <a:pPr marL="0" indent="0" algn="ctr">
              <a:buNone/>
            </a:pPr>
            <a:r>
              <a:rPr lang="en-US" sz="1600" b="1" dirty="0">
                <a:solidFill>
                  <a:srgbClr val="D85426"/>
                </a:solidFill>
                <a:latin typeface="Arial" panose="020B0604020202020204" pitchFamily="34" charset="0"/>
                <a:cs typeface="Arial" panose="020B0604020202020204" pitchFamily="34" charset="0"/>
              </a:rPr>
              <a:t>Methane </a:t>
            </a:r>
            <a:br>
              <a:rPr lang="en-US" sz="1600" b="1" dirty="0">
                <a:solidFill>
                  <a:srgbClr val="D85426"/>
                </a:solidFill>
                <a:latin typeface="Arial" panose="020B0604020202020204" pitchFamily="34" charset="0"/>
                <a:cs typeface="Arial" panose="020B0604020202020204" pitchFamily="34" charset="0"/>
              </a:rPr>
            </a:br>
            <a:r>
              <a:rPr lang="en-US" sz="1600" b="1" dirty="0">
                <a:solidFill>
                  <a:srgbClr val="D85426"/>
                </a:solidFill>
                <a:latin typeface="Arial" panose="020B0604020202020204" pitchFamily="34" charset="0"/>
                <a:cs typeface="Arial" panose="020B0604020202020204" pitchFamily="34" charset="0"/>
              </a:rPr>
              <a:t>0.0002%</a:t>
            </a:r>
          </a:p>
          <a:p>
            <a:pPr marL="0" indent="0" algn="ctr">
              <a:buNone/>
            </a:pPr>
            <a:r>
              <a:rPr lang="en-US" sz="1600" b="1" dirty="0">
                <a:solidFill>
                  <a:srgbClr val="D85426"/>
                </a:solidFill>
                <a:latin typeface="Arial" panose="020B0604020202020204" pitchFamily="34" charset="0"/>
                <a:cs typeface="Arial" panose="020B0604020202020204" pitchFamily="34" charset="0"/>
              </a:rPr>
              <a:t>Hydrogen </a:t>
            </a:r>
            <a:br>
              <a:rPr lang="en-US" sz="1600" b="1" dirty="0">
                <a:solidFill>
                  <a:srgbClr val="D85426"/>
                </a:solidFill>
                <a:latin typeface="Arial" panose="020B0604020202020204" pitchFamily="34" charset="0"/>
                <a:cs typeface="Arial" panose="020B0604020202020204" pitchFamily="34" charset="0"/>
              </a:rPr>
            </a:br>
            <a:r>
              <a:rPr lang="en-US" sz="1600" b="1" dirty="0">
                <a:solidFill>
                  <a:srgbClr val="D85426"/>
                </a:solidFill>
                <a:latin typeface="Arial" panose="020B0604020202020204" pitchFamily="34" charset="0"/>
                <a:cs typeface="Arial" panose="020B0604020202020204" pitchFamily="34" charset="0"/>
              </a:rPr>
              <a:t>0.0001%</a:t>
            </a:r>
            <a:endParaRPr lang="en-GB" sz="1600" b="1" dirty="0">
              <a:solidFill>
                <a:srgbClr val="D85426"/>
              </a:solidFill>
              <a:latin typeface="Arial" panose="020B0604020202020204" pitchFamily="34" charset="0"/>
              <a:cs typeface="Arial" panose="020B0604020202020204" pitchFamily="34" charset="0"/>
            </a:endParaRPr>
          </a:p>
          <a:p>
            <a:pPr marL="0" indent="0" algn="ctr">
              <a:buNone/>
            </a:pP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1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14C-3AF8-E64B-9D1F-B61EF75C9C3F}"/>
              </a:ext>
            </a:extLst>
          </p:cNvPr>
          <p:cNvSpPr txBox="1">
            <a:spLocks/>
          </p:cNvSpPr>
          <p:nvPr/>
        </p:nvSpPr>
        <p:spPr>
          <a:xfrm>
            <a:off x="1025848" y="68543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Why do we care about what is in the air?</a:t>
            </a:r>
          </a:p>
        </p:txBody>
      </p:sp>
      <p:pic>
        <p:nvPicPr>
          <p:cNvPr id="5" name="Graphic 4" descr="Run with solid fill">
            <a:extLst>
              <a:ext uri="{FF2B5EF4-FFF2-40B4-BE49-F238E27FC236}">
                <a16:creationId xmlns:a16="http://schemas.microsoft.com/office/drawing/2014/main" id="{9A3D75E0-A397-4CAA-BDAD-508D5B98C3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9136" y="1681316"/>
            <a:ext cx="3495368" cy="3495368"/>
          </a:xfrm>
          <a:prstGeom prst="rect">
            <a:avLst/>
          </a:prstGeom>
        </p:spPr>
      </p:pic>
      <p:pic>
        <p:nvPicPr>
          <p:cNvPr id="8" name="Graphic 7" descr="Stopwatch with solid fill">
            <a:extLst>
              <a:ext uri="{FF2B5EF4-FFF2-40B4-BE49-F238E27FC236}">
                <a16:creationId xmlns:a16="http://schemas.microsoft.com/office/drawing/2014/main" id="{D5226D5B-D7AA-3729-B7BB-A7F72CEB7B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16181" y="3535212"/>
            <a:ext cx="2435536" cy="2435536"/>
          </a:xfrm>
          <a:prstGeom prst="rect">
            <a:avLst/>
          </a:prstGeom>
        </p:spPr>
      </p:pic>
      <p:sp>
        <p:nvSpPr>
          <p:cNvPr id="9" name="Oval 8">
            <a:extLst>
              <a:ext uri="{FF2B5EF4-FFF2-40B4-BE49-F238E27FC236}">
                <a16:creationId xmlns:a16="http://schemas.microsoft.com/office/drawing/2014/main" id="{3DC53ECB-DCA2-A994-DDEF-0D712C49062D}"/>
              </a:ext>
            </a:extLst>
          </p:cNvPr>
          <p:cNvSpPr/>
          <p:nvPr/>
        </p:nvSpPr>
        <p:spPr>
          <a:xfrm>
            <a:off x="1101213" y="1818968"/>
            <a:ext cx="4139381" cy="3805084"/>
          </a:xfrm>
          <a:prstGeom prst="ellipse">
            <a:avLst/>
          </a:prstGeom>
          <a:solidFill>
            <a:srgbClr val="3E69A4"/>
          </a:solidFill>
          <a:ln>
            <a:solidFill>
              <a:srgbClr val="3E6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20AB5C2-E5CF-064F-9E24-182DB55138F8}"/>
              </a:ext>
            </a:extLst>
          </p:cNvPr>
          <p:cNvSpPr txBox="1"/>
          <p:nvPr/>
        </p:nvSpPr>
        <p:spPr>
          <a:xfrm>
            <a:off x="1703235" y="2375917"/>
            <a:ext cx="2935335" cy="280076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Activity: </a:t>
            </a:r>
          </a:p>
          <a:p>
            <a:pPr algn="ctr"/>
            <a:endParaRPr lang="en-GB" sz="2800" dirty="0">
              <a:solidFill>
                <a:schemeClr val="bg1"/>
              </a:solidFill>
            </a:endParaRPr>
          </a:p>
          <a:p>
            <a:pPr algn="ctr"/>
            <a:r>
              <a:rPr lang="en-GB" sz="2800" dirty="0">
                <a:solidFill>
                  <a:schemeClr val="bg1"/>
                </a:solidFill>
              </a:rPr>
              <a:t>Jog on the spot for one minute – set a timer. </a:t>
            </a:r>
          </a:p>
          <a:p>
            <a:endParaRPr lang="en-GB" dirty="0"/>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2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3E615380-DD43-3A4E-9CB2-4462E99C052F}"/>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013" t="2203" r="3794" b="4403"/>
          <a:stretch/>
        </p:blipFill>
        <p:spPr>
          <a:xfrm>
            <a:off x="8371002" y="2172877"/>
            <a:ext cx="3751868" cy="4685123"/>
          </a:xfrm>
          <a:prstGeom prst="rect">
            <a:avLst/>
          </a:prstGeom>
        </p:spPr>
      </p:pic>
      <p:sp>
        <p:nvSpPr>
          <p:cNvPr id="2" name="Title 1">
            <a:extLst>
              <a:ext uri="{FF2B5EF4-FFF2-40B4-BE49-F238E27FC236}">
                <a16:creationId xmlns:a16="http://schemas.microsoft.com/office/drawing/2014/main" id="{FA01014C-3AF8-E64B-9D1F-B61EF75C9C3F}"/>
              </a:ext>
            </a:extLst>
          </p:cNvPr>
          <p:cNvSpPr txBox="1">
            <a:spLocks/>
          </p:cNvSpPr>
          <p:nvPr/>
        </p:nvSpPr>
        <p:spPr>
          <a:xfrm>
            <a:off x="1025848" y="68543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Why do we care about what is in the air?</a:t>
            </a:r>
          </a:p>
        </p:txBody>
      </p:sp>
      <p:sp>
        <p:nvSpPr>
          <p:cNvPr id="3" name="TextBox 2">
            <a:extLst>
              <a:ext uri="{FF2B5EF4-FFF2-40B4-BE49-F238E27FC236}">
                <a16:creationId xmlns:a16="http://schemas.microsoft.com/office/drawing/2014/main" id="{120AB5C2-E5CF-064F-9E24-182DB55138F8}"/>
              </a:ext>
            </a:extLst>
          </p:cNvPr>
          <p:cNvSpPr txBox="1"/>
          <p:nvPr/>
        </p:nvSpPr>
        <p:spPr>
          <a:xfrm>
            <a:off x="952107" y="2271859"/>
            <a:ext cx="624054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Whatever is in the air will enter our bodies through our mouth, nose and eyes.</a:t>
            </a:r>
          </a:p>
        </p:txBody>
      </p:sp>
      <p:sp>
        <p:nvSpPr>
          <p:cNvPr id="26" name="TextBox 25">
            <a:extLst>
              <a:ext uri="{FF2B5EF4-FFF2-40B4-BE49-F238E27FC236}">
                <a16:creationId xmlns:a16="http://schemas.microsoft.com/office/drawing/2014/main" id="{CF4389B9-E107-4540-3E3F-DBC852DC1958}"/>
              </a:ext>
            </a:extLst>
          </p:cNvPr>
          <p:cNvSpPr txBox="1"/>
          <p:nvPr/>
        </p:nvSpPr>
        <p:spPr>
          <a:xfrm>
            <a:off x="958588" y="3439919"/>
            <a:ext cx="6240544"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If there are things in the air that should not be there, this could make us feel uncomfortable or ill.</a:t>
            </a:r>
          </a:p>
        </p:txBody>
      </p:sp>
      <p:cxnSp>
        <p:nvCxnSpPr>
          <p:cNvPr id="15" name="Connector: Curved 14">
            <a:extLst>
              <a:ext uri="{FF2B5EF4-FFF2-40B4-BE49-F238E27FC236}">
                <a16:creationId xmlns:a16="http://schemas.microsoft.com/office/drawing/2014/main" id="{36F8DE4D-7A1F-EAC1-6480-C39954CEBF43}"/>
              </a:ext>
            </a:extLst>
          </p:cNvPr>
          <p:cNvCxnSpPr>
            <a:cxnSpLocks/>
          </p:cNvCxnSpPr>
          <p:nvPr/>
        </p:nvCxnSpPr>
        <p:spPr>
          <a:xfrm>
            <a:off x="7884664" y="2562804"/>
            <a:ext cx="972675" cy="679159"/>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AB5D7E4E-86D6-00B6-5353-9C2C25ECA581}"/>
              </a:ext>
            </a:extLst>
          </p:cNvPr>
          <p:cNvCxnSpPr>
            <a:cxnSpLocks/>
          </p:cNvCxnSpPr>
          <p:nvPr/>
        </p:nvCxnSpPr>
        <p:spPr>
          <a:xfrm flipV="1">
            <a:off x="7270529" y="4135582"/>
            <a:ext cx="1312362" cy="707639"/>
          </a:xfrm>
          <a:prstGeom prst="curvedConnector3">
            <a:avLst>
              <a:gd name="adj1" fmla="val 50000"/>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364B9C12-A586-FBB0-D7DA-C7821B7F07A0}"/>
              </a:ext>
            </a:extLst>
          </p:cNvPr>
          <p:cNvCxnSpPr>
            <a:cxnSpLocks/>
          </p:cNvCxnSpPr>
          <p:nvPr/>
        </p:nvCxnSpPr>
        <p:spPr>
          <a:xfrm>
            <a:off x="7234322" y="3232365"/>
            <a:ext cx="1245355" cy="497177"/>
          </a:xfrm>
          <a:prstGeom prst="curvedConnector3">
            <a:avLst>
              <a:gd name="adj1" fmla="val 35816"/>
            </a:avLst>
          </a:prstGeom>
          <a:ln w="57150">
            <a:solidFill>
              <a:srgbClr val="3E69A4"/>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704045E0-36E3-88C8-7558-BE6D88677568}"/>
              </a:ext>
            </a:extLst>
          </p:cNvPr>
          <p:cNvGrpSpPr/>
          <p:nvPr/>
        </p:nvGrpSpPr>
        <p:grpSpPr>
          <a:xfrm>
            <a:off x="6655035" y="1909285"/>
            <a:ext cx="2152439" cy="2833614"/>
            <a:chOff x="6655035" y="1909285"/>
            <a:chExt cx="2152439" cy="2833614"/>
          </a:xfrm>
          <a:solidFill>
            <a:srgbClr val="3E69A4"/>
          </a:solidFill>
        </p:grpSpPr>
        <p:grpSp>
          <p:nvGrpSpPr>
            <p:cNvPr id="27" name="Group 26">
              <a:extLst>
                <a:ext uri="{FF2B5EF4-FFF2-40B4-BE49-F238E27FC236}">
                  <a16:creationId xmlns:a16="http://schemas.microsoft.com/office/drawing/2014/main" id="{E0F7E55D-F471-7040-B748-2E559B943BE2}"/>
                </a:ext>
              </a:extLst>
            </p:cNvPr>
            <p:cNvGrpSpPr/>
            <p:nvPr/>
          </p:nvGrpSpPr>
          <p:grpSpPr>
            <a:xfrm rot="317520">
              <a:off x="6655035" y="4345583"/>
              <a:ext cx="494960" cy="397316"/>
              <a:chOff x="6275959" y="1156688"/>
              <a:chExt cx="4445080" cy="3390165"/>
            </a:xfrm>
            <a:grpFill/>
          </p:grpSpPr>
          <p:sp>
            <p:nvSpPr>
              <p:cNvPr id="28" name="Cloud 27">
                <a:extLst>
                  <a:ext uri="{FF2B5EF4-FFF2-40B4-BE49-F238E27FC236}">
                    <a16:creationId xmlns:a16="http://schemas.microsoft.com/office/drawing/2014/main" id="{DB8385EB-70BF-B18D-0D7C-DC05B1685E93}"/>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loud 28">
                <a:extLst>
                  <a:ext uri="{FF2B5EF4-FFF2-40B4-BE49-F238E27FC236}">
                    <a16:creationId xmlns:a16="http://schemas.microsoft.com/office/drawing/2014/main" id="{93D031EE-7193-1B6C-F8E9-D1AE57A92B10}"/>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241C7E0-F8D3-A358-C39B-E6787022CE33}"/>
                </a:ext>
              </a:extLst>
            </p:cNvPr>
            <p:cNvGrpSpPr/>
            <p:nvPr/>
          </p:nvGrpSpPr>
          <p:grpSpPr>
            <a:xfrm rot="10497311">
              <a:off x="7209162" y="3920123"/>
              <a:ext cx="494960" cy="397316"/>
              <a:chOff x="6275959" y="1156688"/>
              <a:chExt cx="4445080" cy="3390165"/>
            </a:xfrm>
            <a:grpFill/>
          </p:grpSpPr>
          <p:sp>
            <p:nvSpPr>
              <p:cNvPr id="31" name="Cloud 30">
                <a:extLst>
                  <a:ext uri="{FF2B5EF4-FFF2-40B4-BE49-F238E27FC236}">
                    <a16:creationId xmlns:a16="http://schemas.microsoft.com/office/drawing/2014/main" id="{5FBA4E5A-7FFB-2748-8D4C-DDA5034AA44A}"/>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loud 31">
                <a:extLst>
                  <a:ext uri="{FF2B5EF4-FFF2-40B4-BE49-F238E27FC236}">
                    <a16:creationId xmlns:a16="http://schemas.microsoft.com/office/drawing/2014/main" id="{8437E64A-E494-80F1-B3B3-9DB85D4B139C}"/>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7DA73BE5-E7DE-5225-2062-5E09B8368C83}"/>
                </a:ext>
              </a:extLst>
            </p:cNvPr>
            <p:cNvGrpSpPr/>
            <p:nvPr/>
          </p:nvGrpSpPr>
          <p:grpSpPr>
            <a:xfrm rot="317520">
              <a:off x="7072532" y="2673896"/>
              <a:ext cx="494960" cy="397316"/>
              <a:chOff x="6275959" y="1156688"/>
              <a:chExt cx="4445080" cy="3390165"/>
            </a:xfrm>
            <a:grpFill/>
          </p:grpSpPr>
          <p:sp>
            <p:nvSpPr>
              <p:cNvPr id="34" name="Cloud 33">
                <a:extLst>
                  <a:ext uri="{FF2B5EF4-FFF2-40B4-BE49-F238E27FC236}">
                    <a16:creationId xmlns:a16="http://schemas.microsoft.com/office/drawing/2014/main" id="{BDEDD313-8BA1-CC3B-9922-F9179CA20337}"/>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loud 34">
                <a:extLst>
                  <a:ext uri="{FF2B5EF4-FFF2-40B4-BE49-F238E27FC236}">
                    <a16:creationId xmlns:a16="http://schemas.microsoft.com/office/drawing/2014/main" id="{16ACA337-4843-5867-E08A-F10EDB708034}"/>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D366C575-2DFE-BEC7-4BB1-171F1E824FF0}"/>
                </a:ext>
              </a:extLst>
            </p:cNvPr>
            <p:cNvGrpSpPr/>
            <p:nvPr/>
          </p:nvGrpSpPr>
          <p:grpSpPr>
            <a:xfrm rot="6435015">
              <a:off x="8123521" y="1958107"/>
              <a:ext cx="494960" cy="397316"/>
              <a:chOff x="6275959" y="1156688"/>
              <a:chExt cx="4445080" cy="3390165"/>
            </a:xfrm>
            <a:grpFill/>
          </p:grpSpPr>
          <p:sp>
            <p:nvSpPr>
              <p:cNvPr id="37" name="Cloud 36">
                <a:extLst>
                  <a:ext uri="{FF2B5EF4-FFF2-40B4-BE49-F238E27FC236}">
                    <a16:creationId xmlns:a16="http://schemas.microsoft.com/office/drawing/2014/main" id="{BA468624-78EB-46B3-08CA-31F71E940DD0}"/>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a:extLst>
                  <a:ext uri="{FF2B5EF4-FFF2-40B4-BE49-F238E27FC236}">
                    <a16:creationId xmlns:a16="http://schemas.microsoft.com/office/drawing/2014/main" id="{30582F4D-9823-59EA-D1FF-14A8E1C9F1A6}"/>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Oval 38">
              <a:extLst>
                <a:ext uri="{FF2B5EF4-FFF2-40B4-BE49-F238E27FC236}">
                  <a16:creationId xmlns:a16="http://schemas.microsoft.com/office/drawing/2014/main" id="{6E84D9CF-F486-9994-86FB-B0EBD60640BB}"/>
                </a:ext>
              </a:extLst>
            </p:cNvPr>
            <p:cNvSpPr/>
            <p:nvPr/>
          </p:nvSpPr>
          <p:spPr>
            <a:xfrm flipH="1" flipV="1">
              <a:off x="6823398" y="355483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B4E1EE3-EED6-E189-4FCC-47CEB22B2DB4}"/>
                </a:ext>
              </a:extLst>
            </p:cNvPr>
            <p:cNvSpPr/>
            <p:nvPr/>
          </p:nvSpPr>
          <p:spPr>
            <a:xfrm flipH="1" flipV="1">
              <a:off x="8040630" y="3100124"/>
              <a:ext cx="144438" cy="1418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05E40DC-D441-77A1-3185-E2E7F02567D5}"/>
                </a:ext>
              </a:extLst>
            </p:cNvPr>
            <p:cNvSpPr/>
            <p:nvPr/>
          </p:nvSpPr>
          <p:spPr>
            <a:xfrm flipH="1" flipV="1">
              <a:off x="7131071" y="3657518"/>
              <a:ext cx="139458" cy="1656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917CB7E-B3C5-A271-6952-7AF9202AEAD5}"/>
                </a:ext>
              </a:extLst>
            </p:cNvPr>
            <p:cNvSpPr/>
            <p:nvPr/>
          </p:nvSpPr>
          <p:spPr>
            <a:xfrm flipH="1" flipV="1">
              <a:off x="6841933" y="3945211"/>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AD492EA-AA17-9D12-C3D9-93755E8BC2F7}"/>
                </a:ext>
              </a:extLst>
            </p:cNvPr>
            <p:cNvSpPr/>
            <p:nvPr/>
          </p:nvSpPr>
          <p:spPr>
            <a:xfrm flipH="1" flipV="1">
              <a:off x="6823398" y="2856380"/>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283871D-D212-510D-D1D6-966D096EE5C4}"/>
                </a:ext>
              </a:extLst>
            </p:cNvPr>
            <p:cNvSpPr/>
            <p:nvPr/>
          </p:nvSpPr>
          <p:spPr>
            <a:xfrm flipH="1" flipV="1">
              <a:off x="7525681" y="312706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088A84E-0560-708D-EF18-8600FCC84379}"/>
                </a:ext>
              </a:extLst>
            </p:cNvPr>
            <p:cNvSpPr/>
            <p:nvPr/>
          </p:nvSpPr>
          <p:spPr>
            <a:xfrm flipH="1" flipV="1">
              <a:off x="7842069" y="2352104"/>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867FB63-3FD4-7FEF-F960-760C3190C00A}"/>
                </a:ext>
              </a:extLst>
            </p:cNvPr>
            <p:cNvSpPr/>
            <p:nvPr/>
          </p:nvSpPr>
          <p:spPr>
            <a:xfrm flipH="1" flipV="1">
              <a:off x="7801182" y="4210702"/>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DE01EB2-F86D-4CB7-8FE8-5BD8E56BF9DD}"/>
                </a:ext>
              </a:extLst>
            </p:cNvPr>
            <p:cNvSpPr/>
            <p:nvPr/>
          </p:nvSpPr>
          <p:spPr>
            <a:xfrm flipH="1" flipV="1">
              <a:off x="8523239" y="3554836"/>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B23DCFF-9682-FEAF-7CCE-260F3C7C9C1C}"/>
                </a:ext>
              </a:extLst>
            </p:cNvPr>
            <p:cNvSpPr/>
            <p:nvPr/>
          </p:nvSpPr>
          <p:spPr>
            <a:xfrm flipH="1" flipV="1">
              <a:off x="8742314" y="2300276"/>
              <a:ext cx="65160" cy="65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4A1EDA9-24AA-0492-0242-09682309D240}"/>
                </a:ext>
              </a:extLst>
            </p:cNvPr>
            <p:cNvSpPr/>
            <p:nvPr/>
          </p:nvSpPr>
          <p:spPr>
            <a:xfrm flipH="1" flipV="1">
              <a:off x="8364886" y="4281193"/>
              <a:ext cx="65160" cy="70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566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EA8A-BFAA-2648-9429-5A031BBD14D4}"/>
              </a:ext>
            </a:extLst>
          </p:cNvPr>
          <p:cNvSpPr txBox="1">
            <a:spLocks/>
          </p:cNvSpPr>
          <p:nvPr/>
        </p:nvSpPr>
        <p:spPr>
          <a:xfrm>
            <a:off x="970961" y="72770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What is air pollution?</a:t>
            </a:r>
          </a:p>
        </p:txBody>
      </p:sp>
      <p:sp>
        <p:nvSpPr>
          <p:cNvPr id="3" name="TextBox 2">
            <a:extLst>
              <a:ext uri="{FF2B5EF4-FFF2-40B4-BE49-F238E27FC236}">
                <a16:creationId xmlns:a16="http://schemas.microsoft.com/office/drawing/2014/main" id="{21DFACD3-6D7F-964E-9FAF-7E1870294978}"/>
              </a:ext>
            </a:extLst>
          </p:cNvPr>
          <p:cNvSpPr txBox="1"/>
          <p:nvPr/>
        </p:nvSpPr>
        <p:spPr>
          <a:xfrm>
            <a:off x="970961" y="1868601"/>
            <a:ext cx="996413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The presence of things into the air that are harmful to human health and the environment.</a:t>
            </a:r>
          </a:p>
        </p:txBody>
      </p:sp>
      <p:sp>
        <p:nvSpPr>
          <p:cNvPr id="4" name="TextBox 3">
            <a:extLst>
              <a:ext uri="{FF2B5EF4-FFF2-40B4-BE49-F238E27FC236}">
                <a16:creationId xmlns:a16="http://schemas.microsoft.com/office/drawing/2014/main" id="{7A4FBBB7-77DA-83CB-8DBE-2BEBD43ECFCE}"/>
              </a:ext>
            </a:extLst>
          </p:cNvPr>
          <p:cNvSpPr txBox="1"/>
          <p:nvPr/>
        </p:nvSpPr>
        <p:spPr>
          <a:xfrm>
            <a:off x="970961" y="2841591"/>
            <a:ext cx="996413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It is world’s largest single environmental health risk.</a:t>
            </a:r>
          </a:p>
        </p:txBody>
      </p:sp>
      <p:sp>
        <p:nvSpPr>
          <p:cNvPr id="5" name="TextBox 4">
            <a:extLst>
              <a:ext uri="{FF2B5EF4-FFF2-40B4-BE49-F238E27FC236}">
                <a16:creationId xmlns:a16="http://schemas.microsoft.com/office/drawing/2014/main" id="{B32448E1-72BD-F642-964F-164BA6B1DFD9}"/>
              </a:ext>
            </a:extLst>
          </p:cNvPr>
          <p:cNvSpPr txBox="1"/>
          <p:nvPr/>
        </p:nvSpPr>
        <p:spPr>
          <a:xfrm>
            <a:off x="970961" y="3808995"/>
            <a:ext cx="9964132"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Even gases that are not usually considered bad, like carbon dioxide, can be pollution if there is too much of them.</a:t>
            </a:r>
          </a:p>
        </p:txBody>
      </p:sp>
    </p:spTree>
    <p:extLst>
      <p:ext uri="{BB962C8B-B14F-4D97-AF65-F5344CB8AC3E}">
        <p14:creationId xmlns:p14="http://schemas.microsoft.com/office/powerpoint/2010/main" val="768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1D86DDBB-C8AF-01FE-4C6A-FD2266DBAA05}"/>
              </a:ext>
            </a:extLst>
          </p:cNvPr>
          <p:cNvSpPr txBox="1"/>
          <p:nvPr/>
        </p:nvSpPr>
        <p:spPr>
          <a:xfrm>
            <a:off x="5989580" y="2203111"/>
            <a:ext cx="3807920" cy="2215991"/>
          </a:xfrm>
          <a:prstGeom prst="rect">
            <a:avLst/>
          </a:prstGeom>
          <a:noFill/>
        </p:spPr>
        <p:txBody>
          <a:bodyPr wrap="square" rtlCol="0">
            <a:spAutoFit/>
          </a:bodyPr>
          <a:lstStyle/>
          <a:p>
            <a:r>
              <a:rPr lang="en-GB" sz="6000" b="1" dirty="0">
                <a:solidFill>
                  <a:schemeClr val="accent1">
                    <a:lumMod val="75000"/>
                  </a:schemeClr>
                </a:solidFill>
              </a:rPr>
              <a:t>PM</a:t>
            </a:r>
            <a:r>
              <a:rPr lang="en-GB" sz="2000" b="1" dirty="0">
                <a:solidFill>
                  <a:schemeClr val="accent1">
                    <a:lumMod val="75000"/>
                  </a:schemeClr>
                </a:solidFill>
              </a:rPr>
              <a:t>10</a:t>
            </a:r>
            <a:r>
              <a:rPr lang="en-GB" sz="13800" b="1" dirty="0">
                <a:solidFill>
                  <a:schemeClr val="accent1">
                    <a:lumMod val="75000"/>
                  </a:schemeClr>
                </a:solidFill>
              </a:rPr>
              <a:t> </a:t>
            </a:r>
            <a:endParaRPr lang="en-GB" sz="9600" b="1" dirty="0">
              <a:solidFill>
                <a:schemeClr val="accent1">
                  <a:lumMod val="75000"/>
                </a:schemeClr>
              </a:solidFill>
            </a:endParaRPr>
          </a:p>
        </p:txBody>
      </p:sp>
      <p:sp>
        <p:nvSpPr>
          <p:cNvPr id="58" name="TextBox 57">
            <a:extLst>
              <a:ext uri="{FF2B5EF4-FFF2-40B4-BE49-F238E27FC236}">
                <a16:creationId xmlns:a16="http://schemas.microsoft.com/office/drawing/2014/main" id="{4EC9FE40-3A82-8F15-1AC7-087CF717B082}"/>
              </a:ext>
            </a:extLst>
          </p:cNvPr>
          <p:cNvSpPr txBox="1"/>
          <p:nvPr/>
        </p:nvSpPr>
        <p:spPr>
          <a:xfrm>
            <a:off x="5802824" y="3375425"/>
            <a:ext cx="3819236" cy="2200364"/>
          </a:xfrm>
          <a:prstGeom prst="rect">
            <a:avLst/>
          </a:prstGeom>
          <a:noFill/>
        </p:spPr>
        <p:txBody>
          <a:bodyPr wrap="square" rtlCol="0">
            <a:spAutoFit/>
          </a:bodyPr>
          <a:lstStyle/>
          <a:p>
            <a:r>
              <a:rPr lang="en-GB" sz="6000" b="1" dirty="0">
                <a:solidFill>
                  <a:schemeClr val="accent1">
                    <a:lumMod val="75000"/>
                  </a:schemeClr>
                </a:solidFill>
              </a:rPr>
              <a:t>PM</a:t>
            </a:r>
            <a:r>
              <a:rPr lang="en-GB" sz="2000" b="1" dirty="0">
                <a:solidFill>
                  <a:schemeClr val="accent1">
                    <a:lumMod val="75000"/>
                  </a:schemeClr>
                </a:solidFill>
              </a:rPr>
              <a:t>2</a:t>
            </a:r>
            <a:r>
              <a:rPr lang="en-GB" sz="13800" b="1" dirty="0">
                <a:solidFill>
                  <a:schemeClr val="accent1">
                    <a:lumMod val="75000"/>
                  </a:schemeClr>
                </a:solidFill>
              </a:rPr>
              <a:t> </a:t>
            </a:r>
            <a:endParaRPr lang="en-GB" sz="9600" b="1" dirty="0">
              <a:solidFill>
                <a:schemeClr val="accent1">
                  <a:lumMod val="75000"/>
                </a:schemeClr>
              </a:solidFill>
            </a:endParaRPr>
          </a:p>
        </p:txBody>
      </p:sp>
      <p:sp>
        <p:nvSpPr>
          <p:cNvPr id="52" name="TextBox 51">
            <a:extLst>
              <a:ext uri="{FF2B5EF4-FFF2-40B4-BE49-F238E27FC236}">
                <a16:creationId xmlns:a16="http://schemas.microsoft.com/office/drawing/2014/main" id="{DEB79AAC-06CD-FFA8-5906-28DC25A3CD8A}"/>
              </a:ext>
            </a:extLst>
          </p:cNvPr>
          <p:cNvSpPr txBox="1"/>
          <p:nvPr/>
        </p:nvSpPr>
        <p:spPr>
          <a:xfrm>
            <a:off x="7803076" y="5486579"/>
            <a:ext cx="4900328" cy="923330"/>
          </a:xfrm>
          <a:prstGeom prst="rect">
            <a:avLst/>
          </a:prstGeom>
          <a:noFill/>
        </p:spPr>
        <p:txBody>
          <a:bodyPr wrap="square" rtlCol="0">
            <a:spAutoFit/>
          </a:bodyPr>
          <a:lstStyle/>
          <a:p>
            <a:r>
              <a:rPr lang="en-GB" sz="5400" b="1">
                <a:solidFill>
                  <a:schemeClr val="bg2">
                    <a:lumMod val="50000"/>
                  </a:schemeClr>
                </a:solidFill>
                <a:latin typeface="Arial" panose="020B0604020202020204" pitchFamily="34" charset="0"/>
                <a:cs typeface="Arial" panose="020B0604020202020204" pitchFamily="34" charset="0"/>
              </a:rPr>
              <a:t>Particulates</a:t>
            </a:r>
          </a:p>
        </p:txBody>
      </p:sp>
      <p:sp>
        <p:nvSpPr>
          <p:cNvPr id="9" name="Oval 8">
            <a:extLst>
              <a:ext uri="{FF2B5EF4-FFF2-40B4-BE49-F238E27FC236}">
                <a16:creationId xmlns:a16="http://schemas.microsoft.com/office/drawing/2014/main" id="{DC54E870-8A37-315E-63CF-59D2966C8B1C}"/>
              </a:ext>
            </a:extLst>
          </p:cNvPr>
          <p:cNvSpPr/>
          <p:nvPr/>
        </p:nvSpPr>
        <p:spPr>
          <a:xfrm>
            <a:off x="9474757" y="324707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AA6DB73-401A-1208-82D9-A3E25AE6AC7D}"/>
              </a:ext>
            </a:extLst>
          </p:cNvPr>
          <p:cNvSpPr/>
          <p:nvPr/>
        </p:nvSpPr>
        <p:spPr>
          <a:xfrm>
            <a:off x="7502091" y="2080530"/>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B27CAFB-4888-98D0-6B70-DE51493EB5F1}"/>
              </a:ext>
            </a:extLst>
          </p:cNvPr>
          <p:cNvSpPr/>
          <p:nvPr/>
        </p:nvSpPr>
        <p:spPr>
          <a:xfrm>
            <a:off x="8236692" y="2766875"/>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8A5E03F-0D30-F4DF-1D92-09FF87E14890}"/>
              </a:ext>
            </a:extLst>
          </p:cNvPr>
          <p:cNvSpPr/>
          <p:nvPr/>
        </p:nvSpPr>
        <p:spPr>
          <a:xfrm>
            <a:off x="9179481" y="1665180"/>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E6E3A30-0049-22DD-268E-1BC225A81029}"/>
              </a:ext>
            </a:extLst>
          </p:cNvPr>
          <p:cNvSpPr/>
          <p:nvPr/>
        </p:nvSpPr>
        <p:spPr>
          <a:xfrm>
            <a:off x="7276895" y="3859197"/>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ED5611D-6BB7-E62C-5E2F-EBC7171E169F}"/>
              </a:ext>
            </a:extLst>
          </p:cNvPr>
          <p:cNvSpPr/>
          <p:nvPr/>
        </p:nvSpPr>
        <p:spPr>
          <a:xfrm>
            <a:off x="8018578" y="4761771"/>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98ACD5C-E854-4E42-A524-BDA637712879}"/>
              </a:ext>
            </a:extLst>
          </p:cNvPr>
          <p:cNvSpPr/>
          <p:nvPr/>
        </p:nvSpPr>
        <p:spPr>
          <a:xfrm>
            <a:off x="9822310" y="4055342"/>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A99BF1D-D863-5796-B187-848FA76606B9}"/>
              </a:ext>
            </a:extLst>
          </p:cNvPr>
          <p:cNvSpPr/>
          <p:nvPr/>
        </p:nvSpPr>
        <p:spPr>
          <a:xfrm>
            <a:off x="10879323" y="2242243"/>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09D1AC4-F816-F230-3CBE-2D473D478F9E}"/>
              </a:ext>
            </a:extLst>
          </p:cNvPr>
          <p:cNvSpPr/>
          <p:nvPr/>
        </p:nvSpPr>
        <p:spPr>
          <a:xfrm>
            <a:off x="10797171" y="4633015"/>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C3DAA9E-1EED-7F15-1687-E3EDFA7CA72D}"/>
              </a:ext>
            </a:extLst>
          </p:cNvPr>
          <p:cNvSpPr/>
          <p:nvPr/>
        </p:nvSpPr>
        <p:spPr>
          <a:xfrm>
            <a:off x="9627158" y="2895506"/>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1408D56-FC8F-01F9-C068-17252C5F41D6}"/>
              </a:ext>
            </a:extLst>
          </p:cNvPr>
          <p:cNvSpPr/>
          <p:nvPr/>
        </p:nvSpPr>
        <p:spPr>
          <a:xfrm>
            <a:off x="7721167" y="3326461"/>
            <a:ext cx="152401" cy="152400"/>
          </a:xfrm>
          <a:prstGeom prst="ellipse">
            <a:avLst/>
          </a:prstGeom>
          <a:solidFill>
            <a:srgbClr val="3E69A4"/>
          </a:solidFill>
          <a:ln>
            <a:solidFill>
              <a:srgbClr val="3E6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FEA608B-32D0-515E-F31B-335FAD7FF407}"/>
              </a:ext>
            </a:extLst>
          </p:cNvPr>
          <p:cNvSpPr/>
          <p:nvPr/>
        </p:nvSpPr>
        <p:spPr>
          <a:xfrm>
            <a:off x="8839399" y="4191473"/>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7F83758-FB65-48D3-5E22-5B5EF883B9CE}"/>
              </a:ext>
            </a:extLst>
          </p:cNvPr>
          <p:cNvSpPr/>
          <p:nvPr/>
        </p:nvSpPr>
        <p:spPr>
          <a:xfrm>
            <a:off x="8791878" y="2216662"/>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4383C56-C3ED-0749-ADD2-A09C4DC9826A}"/>
              </a:ext>
            </a:extLst>
          </p:cNvPr>
          <p:cNvSpPr/>
          <p:nvPr/>
        </p:nvSpPr>
        <p:spPr>
          <a:xfrm>
            <a:off x="9027080" y="4774395"/>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DB65D58-AC74-052B-2B13-76A0D70F34C6}"/>
              </a:ext>
            </a:extLst>
          </p:cNvPr>
          <p:cNvSpPr/>
          <p:nvPr/>
        </p:nvSpPr>
        <p:spPr>
          <a:xfrm>
            <a:off x="9493292" y="3637451"/>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E0C3AAC-056A-6C8F-2AF4-D5416B61A128}"/>
              </a:ext>
            </a:extLst>
          </p:cNvPr>
          <p:cNvSpPr/>
          <p:nvPr/>
        </p:nvSpPr>
        <p:spPr>
          <a:xfrm>
            <a:off x="8066848" y="3924969"/>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6C93E0-B51F-8FAB-4266-AB70C38148A7}"/>
              </a:ext>
            </a:extLst>
          </p:cNvPr>
          <p:cNvSpPr/>
          <p:nvPr/>
        </p:nvSpPr>
        <p:spPr>
          <a:xfrm>
            <a:off x="8715677" y="3278083"/>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0CD6C37-6CC3-2492-8AAF-40F7FFEBF1B0}"/>
              </a:ext>
            </a:extLst>
          </p:cNvPr>
          <p:cNvSpPr/>
          <p:nvPr/>
        </p:nvSpPr>
        <p:spPr>
          <a:xfrm>
            <a:off x="9474757" y="2548620"/>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CAF0419-2D6B-5CA1-CD96-DF9CAB556239}"/>
              </a:ext>
            </a:extLst>
          </p:cNvPr>
          <p:cNvSpPr/>
          <p:nvPr/>
        </p:nvSpPr>
        <p:spPr>
          <a:xfrm>
            <a:off x="7791245" y="474039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06AF059-61B5-F5DC-6863-C4F51BFFADCE}"/>
              </a:ext>
            </a:extLst>
          </p:cNvPr>
          <p:cNvSpPr/>
          <p:nvPr/>
        </p:nvSpPr>
        <p:spPr>
          <a:xfrm>
            <a:off x="10065308" y="4813791"/>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8C72841-2170-5F3C-7A12-E73CE6D5ECA4}"/>
              </a:ext>
            </a:extLst>
          </p:cNvPr>
          <p:cNvSpPr/>
          <p:nvPr/>
        </p:nvSpPr>
        <p:spPr>
          <a:xfrm>
            <a:off x="10177040" y="281930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4F173D88-1236-D716-B0D6-51D5A436343A}"/>
              </a:ext>
            </a:extLst>
          </p:cNvPr>
          <p:cNvSpPr/>
          <p:nvPr/>
        </p:nvSpPr>
        <p:spPr>
          <a:xfrm>
            <a:off x="10493428" y="2044344"/>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314BA77-AA68-2663-0DBF-B241DB1D4F76}"/>
              </a:ext>
            </a:extLst>
          </p:cNvPr>
          <p:cNvSpPr/>
          <p:nvPr/>
        </p:nvSpPr>
        <p:spPr>
          <a:xfrm>
            <a:off x="10452541" y="3902942"/>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6ED6EC86-B660-1A06-D194-32F8D61D8300}"/>
              </a:ext>
            </a:extLst>
          </p:cNvPr>
          <p:cNvSpPr/>
          <p:nvPr/>
        </p:nvSpPr>
        <p:spPr>
          <a:xfrm>
            <a:off x="11174598" y="324707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4CB72FA-7381-940B-D7CC-9BA6D5929918}"/>
              </a:ext>
            </a:extLst>
          </p:cNvPr>
          <p:cNvSpPr/>
          <p:nvPr/>
        </p:nvSpPr>
        <p:spPr>
          <a:xfrm>
            <a:off x="8060882" y="1585929"/>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B65F149-F39C-12C5-44EF-BE39CFA50820}"/>
              </a:ext>
            </a:extLst>
          </p:cNvPr>
          <p:cNvSpPr/>
          <p:nvPr/>
        </p:nvSpPr>
        <p:spPr>
          <a:xfrm>
            <a:off x="6921252" y="3184037"/>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2342B23-2ED6-32B3-BEA6-C620FD9BE531}"/>
              </a:ext>
            </a:extLst>
          </p:cNvPr>
          <p:cNvSpPr/>
          <p:nvPr/>
        </p:nvSpPr>
        <p:spPr>
          <a:xfrm>
            <a:off x="8703203" y="519946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775198C8-95E1-CF8B-FC1A-F11F8A67969B}"/>
              </a:ext>
            </a:extLst>
          </p:cNvPr>
          <p:cNvSpPr/>
          <p:nvPr/>
        </p:nvSpPr>
        <p:spPr>
          <a:xfrm>
            <a:off x="9746109" y="5262634"/>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BD8D8A3-4FBF-617A-F2F2-720766B5BDBD}"/>
              </a:ext>
            </a:extLst>
          </p:cNvPr>
          <p:cNvSpPr/>
          <p:nvPr/>
        </p:nvSpPr>
        <p:spPr>
          <a:xfrm>
            <a:off x="9892535" y="1582167"/>
            <a:ext cx="152401" cy="152400"/>
          </a:xfrm>
          <a:prstGeom prst="ellipse">
            <a:avLst/>
          </a:prstGeom>
          <a:solidFill>
            <a:srgbClr val="D8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0B432E4-F058-0520-2FC8-A51C8F3DF67E}"/>
              </a:ext>
            </a:extLst>
          </p:cNvPr>
          <p:cNvSpPr/>
          <p:nvPr/>
        </p:nvSpPr>
        <p:spPr>
          <a:xfrm>
            <a:off x="10879323" y="5338834"/>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281FDAAE-36E7-1341-10AD-944F4CD7DD20}"/>
              </a:ext>
            </a:extLst>
          </p:cNvPr>
          <p:cNvSpPr/>
          <p:nvPr/>
        </p:nvSpPr>
        <p:spPr>
          <a:xfrm>
            <a:off x="11393673" y="199251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5E7E748-A7F4-6BD5-2A06-E3841EE9D535}"/>
              </a:ext>
            </a:extLst>
          </p:cNvPr>
          <p:cNvSpPr/>
          <p:nvPr/>
        </p:nvSpPr>
        <p:spPr>
          <a:xfrm>
            <a:off x="7793003" y="5293641"/>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C203DEA-85C3-6A76-9A07-1D9DA6C08761}"/>
              </a:ext>
            </a:extLst>
          </p:cNvPr>
          <p:cNvSpPr/>
          <p:nvPr/>
        </p:nvSpPr>
        <p:spPr>
          <a:xfrm>
            <a:off x="11016245" y="3973433"/>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D3D2EE0A-3424-58F4-870F-E27256A0A779}"/>
              </a:ext>
            </a:extLst>
          </p:cNvPr>
          <p:cNvGrpSpPr/>
          <p:nvPr/>
        </p:nvGrpSpPr>
        <p:grpSpPr>
          <a:xfrm rot="317520">
            <a:off x="517642" y="1850118"/>
            <a:ext cx="5035113" cy="3598408"/>
            <a:chOff x="6275959" y="1156688"/>
            <a:chExt cx="4445080" cy="3390165"/>
          </a:xfrm>
          <a:solidFill>
            <a:schemeClr val="accent4">
              <a:lumMod val="60000"/>
              <a:lumOff val="40000"/>
            </a:schemeClr>
          </a:solidFill>
        </p:grpSpPr>
        <p:sp>
          <p:nvSpPr>
            <p:cNvPr id="28" name="Cloud 27">
              <a:extLst>
                <a:ext uri="{FF2B5EF4-FFF2-40B4-BE49-F238E27FC236}">
                  <a16:creationId xmlns:a16="http://schemas.microsoft.com/office/drawing/2014/main" id="{7F8028CE-F041-7267-A2F0-46DFD911BD11}"/>
                </a:ext>
              </a:extLst>
            </p:cNvPr>
            <p:cNvSpPr/>
            <p:nvPr/>
          </p:nvSpPr>
          <p:spPr>
            <a:xfrm rot="10584536">
              <a:off x="6275959" y="1156688"/>
              <a:ext cx="4445080" cy="291467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loud 53">
              <a:extLst>
                <a:ext uri="{FF2B5EF4-FFF2-40B4-BE49-F238E27FC236}">
                  <a16:creationId xmlns:a16="http://schemas.microsoft.com/office/drawing/2014/main" id="{EFD8514D-8C79-8E67-C33D-412556E6304D}"/>
                </a:ext>
              </a:extLst>
            </p:cNvPr>
            <p:cNvSpPr/>
            <p:nvPr/>
          </p:nvSpPr>
          <p:spPr>
            <a:xfrm rot="417480">
              <a:off x="7320885" y="2509075"/>
              <a:ext cx="2599880" cy="2037778"/>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Arrow: Curved Right 64">
            <a:extLst>
              <a:ext uri="{FF2B5EF4-FFF2-40B4-BE49-F238E27FC236}">
                <a16:creationId xmlns:a16="http://schemas.microsoft.com/office/drawing/2014/main" id="{D20BEDF9-BF32-FA89-B00D-0713626B817C}"/>
              </a:ext>
            </a:extLst>
          </p:cNvPr>
          <p:cNvSpPr/>
          <p:nvPr/>
        </p:nvSpPr>
        <p:spPr>
          <a:xfrm rot="13566667" flipH="1">
            <a:off x="6553767" y="1628898"/>
            <a:ext cx="535014" cy="1693777"/>
          </a:xfrm>
          <a:prstGeom prst="curvedRightArrow">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 name="Arrow: Curved Right 69">
            <a:extLst>
              <a:ext uri="{FF2B5EF4-FFF2-40B4-BE49-F238E27FC236}">
                <a16:creationId xmlns:a16="http://schemas.microsoft.com/office/drawing/2014/main" id="{826D83E5-04B7-D6D6-7BC3-CDDC92A5C063}"/>
              </a:ext>
            </a:extLst>
          </p:cNvPr>
          <p:cNvSpPr/>
          <p:nvPr/>
        </p:nvSpPr>
        <p:spPr>
          <a:xfrm rot="6476293" flipH="1" flipV="1">
            <a:off x="7019581" y="5002325"/>
            <a:ext cx="541271" cy="1186407"/>
          </a:xfrm>
          <a:prstGeom prst="curvedRightArrow">
            <a:avLst>
              <a:gd name="adj1" fmla="val 25001"/>
              <a:gd name="adj2" fmla="val 50000"/>
              <a:gd name="adj3" fmla="val 25000"/>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TextBox 52">
            <a:extLst>
              <a:ext uri="{FF2B5EF4-FFF2-40B4-BE49-F238E27FC236}">
                <a16:creationId xmlns:a16="http://schemas.microsoft.com/office/drawing/2014/main" id="{AC13F154-BEDC-AEDE-8BF3-243DBC67F9A6}"/>
              </a:ext>
            </a:extLst>
          </p:cNvPr>
          <p:cNvSpPr txBox="1"/>
          <p:nvPr/>
        </p:nvSpPr>
        <p:spPr>
          <a:xfrm>
            <a:off x="2143668" y="3364953"/>
            <a:ext cx="4900328" cy="3770263"/>
          </a:xfrm>
          <a:prstGeom prst="rect">
            <a:avLst/>
          </a:prstGeom>
          <a:noFill/>
        </p:spPr>
        <p:txBody>
          <a:bodyPr wrap="square" rtlCol="0">
            <a:spAutoFit/>
          </a:bodyPr>
          <a:lstStyle/>
          <a:p>
            <a:r>
              <a:rPr lang="en-GB" sz="5400" b="1" dirty="0">
                <a:solidFill>
                  <a:schemeClr val="bg2">
                    <a:lumMod val="50000"/>
                  </a:schemeClr>
                </a:solidFill>
                <a:latin typeface="Arial" panose="020B0604020202020204" pitchFamily="34" charset="0"/>
                <a:cs typeface="Arial" panose="020B0604020202020204" pitchFamily="34" charset="0"/>
              </a:rPr>
              <a:t>Gases</a:t>
            </a:r>
            <a:r>
              <a:rPr lang="en-GB" sz="23900" b="1" dirty="0">
                <a:solidFill>
                  <a:schemeClr val="bg2">
                    <a:lumMod val="50000"/>
                  </a:schemeClr>
                </a:solidFill>
                <a:latin typeface="Arial" panose="020B0604020202020204" pitchFamily="34" charset="0"/>
                <a:cs typeface="Arial" panose="020B0604020202020204" pitchFamily="34" charset="0"/>
              </a:rPr>
              <a:t> </a:t>
            </a:r>
            <a:endParaRPr lang="en-GB" sz="16600" b="1" dirty="0">
              <a:solidFill>
                <a:schemeClr val="bg2">
                  <a:lumMod val="50000"/>
                </a:schemeClr>
              </a:solidFill>
              <a:latin typeface="Arial" panose="020B0604020202020204" pitchFamily="34" charset="0"/>
              <a:cs typeface="Arial" panose="020B0604020202020204" pitchFamily="34" charset="0"/>
            </a:endParaRPr>
          </a:p>
        </p:txBody>
      </p:sp>
      <p:sp>
        <p:nvSpPr>
          <p:cNvPr id="51" name="Title 1">
            <a:extLst>
              <a:ext uri="{FF2B5EF4-FFF2-40B4-BE49-F238E27FC236}">
                <a16:creationId xmlns:a16="http://schemas.microsoft.com/office/drawing/2014/main" id="{063C429D-CCEB-AC4F-A171-D0EEB26F2E5C}"/>
              </a:ext>
            </a:extLst>
          </p:cNvPr>
          <p:cNvSpPr txBox="1">
            <a:spLocks/>
          </p:cNvSpPr>
          <p:nvPr/>
        </p:nvSpPr>
        <p:spPr>
          <a:xfrm>
            <a:off x="1313366" y="5623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What is air pollution?</a:t>
            </a:r>
          </a:p>
        </p:txBody>
      </p:sp>
      <p:sp>
        <p:nvSpPr>
          <p:cNvPr id="55" name="TextBox 54">
            <a:extLst>
              <a:ext uri="{FF2B5EF4-FFF2-40B4-BE49-F238E27FC236}">
                <a16:creationId xmlns:a16="http://schemas.microsoft.com/office/drawing/2014/main" id="{512EB4ED-811A-3A4B-8306-0D6E7572907C}"/>
              </a:ext>
            </a:extLst>
          </p:cNvPr>
          <p:cNvSpPr txBox="1"/>
          <p:nvPr/>
        </p:nvSpPr>
        <p:spPr>
          <a:xfrm>
            <a:off x="7560570" y="6258098"/>
            <a:ext cx="4418924" cy="400110"/>
          </a:xfrm>
          <a:prstGeom prst="rect">
            <a:avLst/>
          </a:prstGeom>
          <a:noFill/>
        </p:spPr>
        <p:txBody>
          <a:bodyPr wrap="square" rtlCol="0">
            <a:spAutoFit/>
          </a:bodyPr>
          <a:lstStyle/>
          <a:p>
            <a:r>
              <a:rPr lang="en-GB" sz="2000" b="1">
                <a:solidFill>
                  <a:schemeClr val="bg2">
                    <a:lumMod val="50000"/>
                  </a:schemeClr>
                </a:solidFill>
                <a:latin typeface="Arial" panose="020B0604020202020204" pitchFamily="34" charset="0"/>
                <a:cs typeface="Arial" panose="020B0604020202020204" pitchFamily="34" charset="0"/>
              </a:rPr>
              <a:t>Liquid and solid particles in the air</a:t>
            </a:r>
          </a:p>
        </p:txBody>
      </p:sp>
      <p:sp>
        <p:nvSpPr>
          <p:cNvPr id="2" name="Oval 1">
            <a:extLst>
              <a:ext uri="{FF2B5EF4-FFF2-40B4-BE49-F238E27FC236}">
                <a16:creationId xmlns:a16="http://schemas.microsoft.com/office/drawing/2014/main" id="{F7DBD2BB-22E3-0499-9341-B64C3193E626}"/>
              </a:ext>
            </a:extLst>
          </p:cNvPr>
          <p:cNvSpPr/>
          <p:nvPr/>
        </p:nvSpPr>
        <p:spPr>
          <a:xfrm>
            <a:off x="7502091" y="2054949"/>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9DA60BE5-C7A7-BFC6-3B19-A791C80E72D6}"/>
              </a:ext>
            </a:extLst>
          </p:cNvPr>
          <p:cNvSpPr/>
          <p:nvPr/>
        </p:nvSpPr>
        <p:spPr>
          <a:xfrm>
            <a:off x="9179481" y="1639599"/>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C8ECE8D-848A-3C6B-2594-80AA0DF70766}"/>
              </a:ext>
            </a:extLst>
          </p:cNvPr>
          <p:cNvSpPr/>
          <p:nvPr/>
        </p:nvSpPr>
        <p:spPr>
          <a:xfrm>
            <a:off x="8018578" y="4736190"/>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757B9DF-B763-7AEE-F52D-31E1F32CE0F5}"/>
              </a:ext>
            </a:extLst>
          </p:cNvPr>
          <p:cNvSpPr/>
          <p:nvPr/>
        </p:nvSpPr>
        <p:spPr>
          <a:xfrm>
            <a:off x="9822310" y="4029761"/>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9DF439A-F5BF-F098-BF3A-4BEE291E0D4D}"/>
              </a:ext>
            </a:extLst>
          </p:cNvPr>
          <p:cNvSpPr/>
          <p:nvPr/>
        </p:nvSpPr>
        <p:spPr>
          <a:xfrm>
            <a:off x="10879323" y="2216662"/>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F650A2A-D19E-AC28-EFFF-86C281191E60}"/>
              </a:ext>
            </a:extLst>
          </p:cNvPr>
          <p:cNvSpPr/>
          <p:nvPr/>
        </p:nvSpPr>
        <p:spPr>
          <a:xfrm>
            <a:off x="10797171" y="4607434"/>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3227A58-9A49-5A47-05C6-CF265A77EEC8}"/>
              </a:ext>
            </a:extLst>
          </p:cNvPr>
          <p:cNvSpPr/>
          <p:nvPr/>
        </p:nvSpPr>
        <p:spPr>
          <a:xfrm>
            <a:off x="9027080" y="4748814"/>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F94206A-D3A2-CC2A-2573-86E3867D7873}"/>
              </a:ext>
            </a:extLst>
          </p:cNvPr>
          <p:cNvSpPr/>
          <p:nvPr/>
        </p:nvSpPr>
        <p:spPr>
          <a:xfrm>
            <a:off x="10065308" y="4788210"/>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9CF9D09-99F7-9472-8B59-9B2C9C30DF86}"/>
              </a:ext>
            </a:extLst>
          </p:cNvPr>
          <p:cNvSpPr/>
          <p:nvPr/>
        </p:nvSpPr>
        <p:spPr>
          <a:xfrm>
            <a:off x="10452541" y="3877361"/>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75E549F-917A-BF4F-2DF0-3A3D7F428218}"/>
              </a:ext>
            </a:extLst>
          </p:cNvPr>
          <p:cNvSpPr/>
          <p:nvPr/>
        </p:nvSpPr>
        <p:spPr>
          <a:xfrm>
            <a:off x="11174598" y="3221495"/>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C584B5E-D610-D442-20AF-CED7103A3CF7}"/>
              </a:ext>
            </a:extLst>
          </p:cNvPr>
          <p:cNvSpPr/>
          <p:nvPr/>
        </p:nvSpPr>
        <p:spPr>
          <a:xfrm>
            <a:off x="8060882" y="1560348"/>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C5118FC-9582-A3B2-DDCC-31A0A6535DA4}"/>
              </a:ext>
            </a:extLst>
          </p:cNvPr>
          <p:cNvSpPr/>
          <p:nvPr/>
        </p:nvSpPr>
        <p:spPr>
          <a:xfrm>
            <a:off x="8703203" y="5173885"/>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AC70346-4F11-F086-D4DC-AA3E45CCB2BE}"/>
              </a:ext>
            </a:extLst>
          </p:cNvPr>
          <p:cNvSpPr/>
          <p:nvPr/>
        </p:nvSpPr>
        <p:spPr>
          <a:xfrm>
            <a:off x="9746109" y="5237053"/>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B2B70441-1E67-4959-2783-744B2D945A43}"/>
              </a:ext>
            </a:extLst>
          </p:cNvPr>
          <p:cNvSpPr/>
          <p:nvPr/>
        </p:nvSpPr>
        <p:spPr>
          <a:xfrm>
            <a:off x="9892535" y="155658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8223CE64-F63C-6411-11F3-DA8C8AE10CB5}"/>
              </a:ext>
            </a:extLst>
          </p:cNvPr>
          <p:cNvSpPr/>
          <p:nvPr/>
        </p:nvSpPr>
        <p:spPr>
          <a:xfrm>
            <a:off x="10879323" y="5313253"/>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A578058-186C-0E37-E2BE-D15010C35D14}"/>
              </a:ext>
            </a:extLst>
          </p:cNvPr>
          <p:cNvSpPr/>
          <p:nvPr/>
        </p:nvSpPr>
        <p:spPr>
          <a:xfrm>
            <a:off x="11016245" y="3947852"/>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Curved Right 58">
            <a:extLst>
              <a:ext uri="{FF2B5EF4-FFF2-40B4-BE49-F238E27FC236}">
                <a16:creationId xmlns:a16="http://schemas.microsoft.com/office/drawing/2014/main" id="{33BCB218-4933-72AD-3BBF-DD8BEFFB4E79}"/>
              </a:ext>
            </a:extLst>
          </p:cNvPr>
          <p:cNvSpPr/>
          <p:nvPr/>
        </p:nvSpPr>
        <p:spPr>
          <a:xfrm rot="13566667" flipH="1">
            <a:off x="6553767" y="1603317"/>
            <a:ext cx="535014" cy="1693777"/>
          </a:xfrm>
          <a:prstGeom prst="curvedRightArrow">
            <a:avLst/>
          </a:prstGeom>
          <a:solidFill>
            <a:srgbClr val="3E69A4"/>
          </a:solidFill>
          <a:ln>
            <a:solidFill>
              <a:srgbClr val="3E6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Arrow: Curved Right 59">
            <a:extLst>
              <a:ext uri="{FF2B5EF4-FFF2-40B4-BE49-F238E27FC236}">
                <a16:creationId xmlns:a16="http://schemas.microsoft.com/office/drawing/2014/main" id="{6100B7D2-C28F-7248-A146-FF20790E4D01}"/>
              </a:ext>
            </a:extLst>
          </p:cNvPr>
          <p:cNvSpPr/>
          <p:nvPr/>
        </p:nvSpPr>
        <p:spPr>
          <a:xfrm rot="6476293" flipH="1" flipV="1">
            <a:off x="7019581" y="4976744"/>
            <a:ext cx="541271" cy="1186407"/>
          </a:xfrm>
          <a:prstGeom prst="curvedRightArrow">
            <a:avLst>
              <a:gd name="adj1" fmla="val 25001"/>
              <a:gd name="adj2" fmla="val 50000"/>
              <a:gd name="adj3" fmla="val 25000"/>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Oval 61">
            <a:extLst>
              <a:ext uri="{FF2B5EF4-FFF2-40B4-BE49-F238E27FC236}">
                <a16:creationId xmlns:a16="http://schemas.microsoft.com/office/drawing/2014/main" id="{9A36F3D1-D2F9-D3B9-420F-F13C17EBA545}"/>
              </a:ext>
            </a:extLst>
          </p:cNvPr>
          <p:cNvSpPr/>
          <p:nvPr/>
        </p:nvSpPr>
        <p:spPr>
          <a:xfrm>
            <a:off x="7988620" y="4622403"/>
            <a:ext cx="590551" cy="577063"/>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30B4DA4-401F-2412-69BA-F2AA7D04E7B1}"/>
              </a:ext>
            </a:extLst>
          </p:cNvPr>
          <p:cNvSpPr/>
          <p:nvPr/>
        </p:nvSpPr>
        <p:spPr>
          <a:xfrm>
            <a:off x="9027080" y="4720675"/>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EDD681E8-D0C4-081D-0C8A-34F17F163BCD}"/>
              </a:ext>
            </a:extLst>
          </p:cNvPr>
          <p:cNvSpPr/>
          <p:nvPr/>
        </p:nvSpPr>
        <p:spPr>
          <a:xfrm>
            <a:off x="8703203" y="5145746"/>
            <a:ext cx="152401" cy="152400"/>
          </a:xfrm>
          <a:prstGeom prst="ellipse">
            <a:avLst/>
          </a:prstGeom>
          <a:solidFill>
            <a:srgbClr val="3E6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97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8" grpId="0"/>
      <p:bldP spid="52" grpId="0"/>
      <p:bldP spid="65" grpId="0" animBg="1"/>
      <p:bldP spid="70" grpId="0" animBg="1"/>
      <p:bldP spid="53" grpId="0"/>
      <p:bldP spid="55" grpId="0"/>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763E8E90B36F4B928E1D911069C613" ma:contentTypeVersion="16" ma:contentTypeDescription="Create a new document." ma:contentTypeScope="" ma:versionID="234eaa373ba2a3988bdfc65c6459b265">
  <xsd:schema xmlns:xsd="http://www.w3.org/2001/XMLSchema" xmlns:xs="http://www.w3.org/2001/XMLSchema" xmlns:p="http://schemas.microsoft.com/office/2006/metadata/properties" xmlns:ns2="0d4d7441-f4bd-4e80-a96d-d7d783fccd4e" xmlns:ns3="9c244725-721c-45a1-b34e-88dd4dc166cd" targetNamespace="http://schemas.microsoft.com/office/2006/metadata/properties" ma:root="true" ma:fieldsID="24b30cb7a7f45f3d1f43ab38c026265f" ns2:_="" ns3:_="">
    <xsd:import namespace="0d4d7441-f4bd-4e80-a96d-d7d783fccd4e"/>
    <xsd:import namespace="9c244725-721c-45a1-b34e-88dd4dc166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d7441-f4bd-4e80-a96d-d7d783fcc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c66dd36-e7c7-4b45-8a6d-ae728d1b03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44725-721c-45a1-b34e-88dd4dc166c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7408ba-131a-47ba-8aa9-e930cae90be0}" ma:internalName="TaxCatchAll" ma:showField="CatchAllData" ma:web="9c244725-721c-45a1-b34e-88dd4dc166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4d7441-f4bd-4e80-a96d-d7d783fccd4e">
      <Terms xmlns="http://schemas.microsoft.com/office/infopath/2007/PartnerControls"/>
    </lcf76f155ced4ddcb4097134ff3c332f>
    <TaxCatchAll xmlns="9c244725-721c-45a1-b34e-88dd4dc166c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978D6-4CB6-4726-9704-7A0842C9D12C}">
  <ds:schemaRefs>
    <ds:schemaRef ds:uri="0d4d7441-f4bd-4e80-a96d-d7d783fccd4e"/>
    <ds:schemaRef ds:uri="9c244725-721c-45a1-b34e-88dd4dc166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C762D8-196C-4496-8C44-68371A218943}">
  <ds:schemaRefs>
    <ds:schemaRef ds:uri="0d4d7441-f4bd-4e80-a96d-d7d783fccd4e"/>
    <ds:schemaRef ds:uri="9c244725-721c-45a1-b34e-88dd4dc166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5E57CE-6D53-4BDD-9900-4794635A1F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959</TotalTime>
  <Words>2421</Words>
  <Application>Microsoft Office PowerPoint</Application>
  <PresentationFormat>Widescreen</PresentationFormat>
  <Paragraphs>418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vt:lpstr>
      <vt:lpstr>Calibri</vt:lpstr>
      <vt:lpstr>Calibri Light</vt:lpstr>
      <vt:lpstr>Modern Love Caps</vt:lpstr>
      <vt:lpstr>Office Theme</vt:lpstr>
      <vt:lpstr>Air Quality  Workshop</vt:lpstr>
      <vt:lpstr>What gases are in the air in Lewisham?</vt:lpstr>
      <vt:lpstr>What gases are in the air in Lewisham?</vt:lpstr>
      <vt:lpstr>What gases are in the air in Lewisham?</vt:lpstr>
      <vt:lpstr>What gas makes up most of the air?</vt:lpstr>
      <vt:lpstr>PowerPoint Presentation</vt:lpstr>
      <vt:lpstr>PowerPoint Presentation</vt:lpstr>
      <vt:lpstr>PowerPoint Presentation</vt:lpstr>
      <vt:lpstr>PowerPoint Presentation</vt:lpstr>
      <vt:lpstr>What are some examples of polluting particulates in Lewisham?</vt:lpstr>
      <vt:lpstr>What gases are in the air?</vt:lpstr>
      <vt:lpstr>What gases are pollutants?</vt:lpstr>
      <vt:lpstr>Which of these creates the most pollution in London?</vt:lpstr>
      <vt:lpstr>Which of these creates the most pollution in London?</vt:lpstr>
      <vt:lpstr>Which of these creates 17% of particulate matter pollution in London?</vt:lpstr>
      <vt:lpstr>PowerPoint Presentation</vt:lpstr>
      <vt:lpstr>How is Nitrogen Dioxide created in a car?</vt:lpstr>
      <vt:lpstr>How is Nitrogen Dioxide created in a car?</vt:lpstr>
      <vt:lpstr>PowerPoint Presentation</vt:lpstr>
      <vt:lpstr>How can we tell when somewhere is polluted?</vt:lpstr>
      <vt:lpstr>Monitoring air pollution</vt:lpstr>
      <vt:lpstr>What can pollution do to our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Workshop</dc:title>
  <dc:creator>Ellie Gooch</dc:creator>
  <cp:lastModifiedBy>Russell, Glenys</cp:lastModifiedBy>
  <cp:revision>3</cp:revision>
  <dcterms:created xsi:type="dcterms:W3CDTF">2022-06-10T13:11:20Z</dcterms:created>
  <dcterms:modified xsi:type="dcterms:W3CDTF">2025-02-04T13:20:19Z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0x0101008B763E8E90B36F4B928E1D911069C613</vt:lpwstr>
  </property>
  <property fmtid="{D5CDD505-2E9C-101B-9397-08002B2CF9AE}" pid="3" name="MediaServiceImageTags">
    <vt:lpwstr/>
  </property>
</Properties>
</file>